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4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50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52.xml" ContentType="application/vnd.openxmlformats-officedocument.presentationml.slide+xml"/>
  <Override PartName="/ppt/slides/slide14.xml" ContentType="application/vnd.openxmlformats-officedocument.presentationml.slide+xml"/>
  <Override PartName="/ppt/slides/slide5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55.xml" ContentType="application/vnd.openxmlformats-officedocument.presentationml.slide+xml"/>
  <Override PartName="/ppt/slides/slide2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37.xml" ContentType="application/vnd.openxmlformats-officedocument.presentationml.slide+xml"/>
  <Override PartName="/ppt/slides/slide54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5143500"/>
  <p:notesSz cx="6858000" cy="9144000"/>
  <p:embeddedFontLst>
    <p:embeddedFont>
      <p:font typeface="Assistant SemiBold"/>
      <p:bold r:id="rId61"/>
    </p:embeddedFont>
    <p:embeddedFont>
      <p:font typeface="Assistant Medium"/>
      <p:bold r:id="rId61"/>
    </p:embeddedFont>
    <p:embeddedFont>
      <p:font typeface="Verdana"/>
    </p:embeddedFont>
    <p:embeddedFont>
      <p:font typeface="Assistant"/>
      <p:regular r:id="rId62"/>
      <p:bold r:id="rId61"/>
    </p:embeddedFont>
    <p:embeddedFont>
      <p:font typeface="Noto Sans CJK SC"/>
      <p:regular r:id="rId63"/>
      <p:bold r:id="rId63"/>
    </p:embeddedFont>
    <p:embeddedFont>
      <p:font typeface="Nachlieli CLM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font" Target="fonts/Font_1_Assistant_SemiBold_Bold.fntdata"/><Relationship Id="rId62" Type="http://schemas.openxmlformats.org/officeDocument/2006/relationships/font" Target="fonts/Font_2_Assistant_Regular.fntdata"/><Relationship Id="rId63" Type="http://schemas.openxmlformats.org/officeDocument/2006/relationships/font" Target="fonts/Font_3_Noto_Sans_CJK_SC_Regular.fntdata"/><Relationship Id="rId6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he-IL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C3D1EA-A43D-45C0-8D6E-126777925F31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he-IL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7B4607-150C-4111-809A-FC84D832FBBC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he-IL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358810-B81B-456D-B2C8-AB0E8579DFA9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443B07-749D-46CF-86A6-BB3ACD04BB98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ברירת מחדל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62;p15"/>
          <p:cNvSpPr/>
          <p:nvPr/>
        </p:nvSpPr>
        <p:spPr>
          <a:xfrm>
            <a:off x="0" y="0"/>
            <a:ext cx="2971440" cy="2938680"/>
          </a:xfrm>
          <a:custGeom>
            <a:avLst/>
            <a:gdLst>
              <a:gd name="textAreaLeft" fmla="*/ 0 w 2971440"/>
              <a:gd name="textAreaRight" fmla="*/ 2971800 w 2971440"/>
              <a:gd name="textAreaTop" fmla="*/ 0 h 2938680"/>
              <a:gd name="textAreaBottom" fmla="*/ 2939040 h 2938680"/>
            </a:gdLst>
            <a:ahLst/>
            <a:cxnLst/>
            <a:rect l="textAreaLeft" t="textAreaTop" r="textAreaRight" b="textAreaBottom"/>
            <a:pathLst>
              <a:path w="9101" h="9001">
                <a:moveTo>
                  <a:pt x="0" y="0"/>
                </a:moveTo>
                <a:lnTo>
                  <a:pt x="9101" y="0"/>
                </a:lnTo>
                <a:lnTo>
                  <a:pt x="6101" y="9001"/>
                </a:lnTo>
                <a:lnTo>
                  <a:pt x="0" y="4501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63;p15"/>
          <p:cNvSpPr/>
          <p:nvPr/>
        </p:nvSpPr>
        <p:spPr>
          <a:xfrm>
            <a:off x="2939040" y="0"/>
            <a:ext cx="4898160" cy="979560"/>
          </a:xfrm>
          <a:custGeom>
            <a:avLst/>
            <a:gdLst>
              <a:gd name="textAreaLeft" fmla="*/ 0 w 4898160"/>
              <a:gd name="textAreaRight" fmla="*/ 4898520 w 4898160"/>
              <a:gd name="textAreaTop" fmla="*/ 0 h 979560"/>
              <a:gd name="textAreaBottom" fmla="*/ 979920 h 979560"/>
            </a:gdLst>
            <a:ahLst/>
            <a:cxnLst/>
            <a:rect l="textAreaLeft" t="textAreaTop" r="textAreaRight" b="textAreaBottom"/>
            <a:pathLst>
              <a:path w="15001" h="3001">
                <a:moveTo>
                  <a:pt x="1000" y="0"/>
                </a:moveTo>
                <a:lnTo>
                  <a:pt x="0" y="3001"/>
                </a:lnTo>
                <a:lnTo>
                  <a:pt x="15001" y="0"/>
                </a:lnTo>
                <a:lnTo>
                  <a:pt x="1000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64;p15"/>
          <p:cNvSpPr/>
          <p:nvPr/>
        </p:nvSpPr>
        <p:spPr>
          <a:xfrm>
            <a:off x="5551200" y="0"/>
            <a:ext cx="3592080" cy="3428640"/>
          </a:xfrm>
          <a:custGeom>
            <a:avLst/>
            <a:gdLst>
              <a:gd name="textAreaLeft" fmla="*/ 0 w 3592080"/>
              <a:gd name="textAreaRight" fmla="*/ 3592440 w 3592080"/>
              <a:gd name="textAreaTop" fmla="*/ 0 h 3428640"/>
              <a:gd name="textAreaBottom" fmla="*/ 3429000 h 3428640"/>
            </a:gdLst>
            <a:ahLst/>
            <a:cxnLst/>
            <a:rect l="textAreaLeft" t="textAreaTop" r="textAreaRight" b="textAreaBottom"/>
            <a:pathLst>
              <a:path w="11001" h="10501">
                <a:moveTo>
                  <a:pt x="11001" y="0"/>
                </a:moveTo>
                <a:lnTo>
                  <a:pt x="0" y="2500"/>
                </a:lnTo>
                <a:lnTo>
                  <a:pt x="11001" y="10501"/>
                </a:lnTo>
                <a:lnTo>
                  <a:pt x="11001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65;p15"/>
          <p:cNvSpPr/>
          <p:nvPr/>
        </p:nvSpPr>
        <p:spPr>
          <a:xfrm>
            <a:off x="6204600" y="2285640"/>
            <a:ext cx="2939040" cy="2857320"/>
          </a:xfrm>
          <a:custGeom>
            <a:avLst/>
            <a:gdLst>
              <a:gd name="textAreaLeft" fmla="*/ 0 w 2939040"/>
              <a:gd name="textAreaRight" fmla="*/ 2939400 w 2939040"/>
              <a:gd name="textAreaTop" fmla="*/ 0 h 2857320"/>
              <a:gd name="textAreaBottom" fmla="*/ 2857680 h 2857320"/>
            </a:gdLst>
            <a:ahLst/>
            <a:cxnLst/>
            <a:rect l="textAreaLeft" t="textAreaTop" r="textAreaRight" b="textAreaBottom"/>
            <a:pathLst>
              <a:path w="9001" h="8751">
                <a:moveTo>
                  <a:pt x="9001" y="4501"/>
                </a:moveTo>
                <a:lnTo>
                  <a:pt x="3000" y="0"/>
                </a:lnTo>
                <a:lnTo>
                  <a:pt x="0" y="8751"/>
                </a:lnTo>
                <a:lnTo>
                  <a:pt x="9001" y="8751"/>
                </a:lnTo>
                <a:lnTo>
                  <a:pt x="9001" y="450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66;p15"/>
          <p:cNvSpPr/>
          <p:nvPr/>
        </p:nvSpPr>
        <p:spPr>
          <a:xfrm>
            <a:off x="1632600" y="4081680"/>
            <a:ext cx="4571640" cy="1061280"/>
          </a:xfrm>
          <a:custGeom>
            <a:avLst/>
            <a:gdLst>
              <a:gd name="textAreaLeft" fmla="*/ 0 w 4571640"/>
              <a:gd name="textAreaRight" fmla="*/ 4572000 w 4571640"/>
              <a:gd name="textAreaTop" fmla="*/ 0 h 1061280"/>
              <a:gd name="textAreaBottom" fmla="*/ 1061640 h 1061280"/>
            </a:gdLst>
            <a:ahLst/>
            <a:cxnLst/>
            <a:rect l="textAreaLeft" t="textAreaTop" r="textAreaRight" b="textAreaBottom"/>
            <a:pathLst>
              <a:path w="14001" h="3251">
                <a:moveTo>
                  <a:pt x="0" y="3251"/>
                </a:moveTo>
                <a:lnTo>
                  <a:pt x="13001" y="3251"/>
                </a:lnTo>
                <a:lnTo>
                  <a:pt x="14001" y="0"/>
                </a:lnTo>
                <a:lnTo>
                  <a:pt x="0" y="3251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67;p15"/>
          <p:cNvSpPr/>
          <p:nvPr/>
        </p:nvSpPr>
        <p:spPr>
          <a:xfrm>
            <a:off x="0" y="1959120"/>
            <a:ext cx="3624840" cy="3183840"/>
          </a:xfrm>
          <a:custGeom>
            <a:avLst/>
            <a:gdLst>
              <a:gd name="textAreaLeft" fmla="*/ 0 w 3624840"/>
              <a:gd name="textAreaRight" fmla="*/ 3625200 w 3624840"/>
              <a:gd name="textAreaTop" fmla="*/ 0 h 3183840"/>
              <a:gd name="textAreaBottom" fmla="*/ 3184200 h 3183840"/>
            </a:gdLst>
            <a:ahLst/>
            <a:cxnLst/>
            <a:rect l="textAreaLeft" t="textAreaTop" r="textAreaRight" b="textAreaBottom"/>
            <a:pathLst>
              <a:path w="11101" h="9751">
                <a:moveTo>
                  <a:pt x="0" y="9751"/>
                </a:moveTo>
                <a:lnTo>
                  <a:pt x="1602" y="9751"/>
                </a:lnTo>
                <a:lnTo>
                  <a:pt x="11101" y="7440"/>
                </a:lnTo>
                <a:lnTo>
                  <a:pt x="0" y="0"/>
                </a:lnTo>
                <a:lnTo>
                  <a:pt x="0" y="9751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dt" idx="15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16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17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09702C-C849-4A02-9295-1FB9DCB2671F}" type="slidenum">
              <a: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2612520" y="816480"/>
            <a:ext cx="391824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2612520" y="1959120"/>
            <a:ext cx="3918240" cy="228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ברירת מחדל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74;p16"/>
          <p:cNvSpPr/>
          <p:nvPr/>
        </p:nvSpPr>
        <p:spPr>
          <a:xfrm>
            <a:off x="0" y="0"/>
            <a:ext cx="979560" cy="3102120"/>
          </a:xfrm>
          <a:custGeom>
            <a:avLst/>
            <a:gdLst>
              <a:gd name="textAreaLeft" fmla="*/ 0 w 979560"/>
              <a:gd name="textAreaRight" fmla="*/ 979920 w 979560"/>
              <a:gd name="textAreaTop" fmla="*/ 0 h 3102120"/>
              <a:gd name="textAreaBottom" fmla="*/ 3102480 h 3102120"/>
            </a:gdLst>
            <a:ahLst/>
            <a:cxnLst/>
            <a:rect l="textAreaLeft" t="textAreaTop" r="textAreaRight" b="textAreaBottom"/>
            <a:pathLst>
              <a:path w="3001" h="95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75;p16"/>
          <p:cNvSpPr/>
          <p:nvPr/>
        </p:nvSpPr>
        <p:spPr>
          <a:xfrm>
            <a:off x="7020720" y="0"/>
            <a:ext cx="2122560" cy="1469520"/>
          </a:xfrm>
          <a:custGeom>
            <a:avLst/>
            <a:gdLst>
              <a:gd name="textAreaLeft" fmla="*/ 0 w 2122560"/>
              <a:gd name="textAreaRight" fmla="*/ 2122920 w 2122560"/>
              <a:gd name="textAreaTop" fmla="*/ 0 h 1469520"/>
              <a:gd name="textAreaBottom" fmla="*/ 1469880 h 1469520"/>
            </a:gdLst>
            <a:ahLst/>
            <a:cxnLst/>
            <a:rect l="textAreaLeft" t="textAreaTop" r="textAreaRight" b="textAreaBottom"/>
            <a:pathLst>
              <a:path w="6501" h="4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76;p16"/>
          <p:cNvSpPr/>
          <p:nvPr/>
        </p:nvSpPr>
        <p:spPr>
          <a:xfrm>
            <a:off x="8163720" y="2285640"/>
            <a:ext cx="979560" cy="2857320"/>
          </a:xfrm>
          <a:custGeom>
            <a:avLst/>
            <a:gdLst>
              <a:gd name="textAreaLeft" fmla="*/ 0 w 979560"/>
              <a:gd name="textAreaRight" fmla="*/ 979920 w 979560"/>
              <a:gd name="textAreaTop" fmla="*/ 0 h 2857320"/>
              <a:gd name="textAreaBottom" fmla="*/ 2857680 h 2857320"/>
            </a:gdLst>
            <a:ahLst/>
            <a:cxnLst/>
            <a:rect l="textAreaLeft" t="textAreaTop" r="textAreaRight" b="textAreaBottom"/>
            <a:pathLst>
              <a:path w="3001" h="875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77;p16"/>
          <p:cNvSpPr/>
          <p:nvPr/>
        </p:nvSpPr>
        <p:spPr>
          <a:xfrm>
            <a:off x="0" y="3918600"/>
            <a:ext cx="1796040" cy="122436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1224360"/>
              <a:gd name="textAreaBottom" fmla="*/ 1224720 h 1224360"/>
            </a:gdLst>
            <a:ahLst/>
            <a:cxnLst/>
            <a:rect l="textAreaLeft" t="textAreaTop" r="textAreaRight" b="textAreaBottom"/>
            <a:pathLst>
              <a:path w="5501" h="375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dt" idx="18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ftr" idx="19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20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B7118C-4D21-439E-A58E-093C768EA3F0}" type="slidenum">
              <a: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title"/>
          </p:nvPr>
        </p:nvSpPr>
        <p:spPr>
          <a:xfrm>
            <a:off x="653040" y="326520"/>
            <a:ext cx="783684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53040" y="1306080"/>
            <a:ext cx="7836840" cy="32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cu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4;p17"/>
          <p:cNvSpPr/>
          <p:nvPr/>
        </p:nvSpPr>
        <p:spPr>
          <a:xfrm>
            <a:off x="0" y="0"/>
            <a:ext cx="4408560" cy="2612160"/>
          </a:xfrm>
          <a:custGeom>
            <a:avLst/>
            <a:gdLst>
              <a:gd name="textAreaLeft" fmla="*/ 0 w 4408560"/>
              <a:gd name="textAreaRight" fmla="*/ 4408920 w 4408560"/>
              <a:gd name="textAreaTop" fmla="*/ 0 h 2612160"/>
              <a:gd name="textAreaBottom" fmla="*/ 2612520 h 2612160"/>
            </a:gdLst>
            <a:ahLst/>
            <a:cxnLst/>
            <a:rect l="textAreaLeft" t="textAreaTop" r="textAreaRight" b="textAreaBottom"/>
            <a:pathLst>
              <a:path w="13501" h="8001">
                <a:moveTo>
                  <a:pt x="0" y="0"/>
                </a:moveTo>
                <a:lnTo>
                  <a:pt x="0" y="500"/>
                </a:lnTo>
                <a:lnTo>
                  <a:pt x="10405" y="8001"/>
                </a:lnTo>
                <a:lnTo>
                  <a:pt x="135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85;p17"/>
          <p:cNvSpPr/>
          <p:nvPr/>
        </p:nvSpPr>
        <p:spPr>
          <a:xfrm>
            <a:off x="3918600" y="0"/>
            <a:ext cx="5224680" cy="1959120"/>
          </a:xfrm>
          <a:custGeom>
            <a:avLst/>
            <a:gdLst>
              <a:gd name="textAreaLeft" fmla="*/ 0 w 5224680"/>
              <a:gd name="textAreaRight" fmla="*/ 5225040 w 5224680"/>
              <a:gd name="textAreaTop" fmla="*/ 0 h 1959120"/>
              <a:gd name="textAreaBottom" fmla="*/ 1959480 h 1959120"/>
            </a:gdLst>
            <a:ahLst/>
            <a:cxnLst/>
            <a:rect l="textAreaLeft" t="textAreaTop" r="textAreaRight" b="textAreaBottom"/>
            <a:pathLst>
              <a:path w="16001" h="6001">
                <a:moveTo>
                  <a:pt x="16001" y="0"/>
                </a:moveTo>
                <a:lnTo>
                  <a:pt x="2500" y="0"/>
                </a:lnTo>
                <a:lnTo>
                  <a:pt x="0" y="6001"/>
                </a:lnTo>
                <a:lnTo>
                  <a:pt x="16001" y="2500"/>
                </a:lnTo>
                <a:lnTo>
                  <a:pt x="16001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6;p17"/>
          <p:cNvSpPr/>
          <p:nvPr/>
        </p:nvSpPr>
        <p:spPr>
          <a:xfrm>
            <a:off x="5061600" y="1143000"/>
            <a:ext cx="4081680" cy="3428640"/>
          </a:xfrm>
          <a:custGeom>
            <a:avLst/>
            <a:gdLst>
              <a:gd name="textAreaLeft" fmla="*/ 0 w 4081680"/>
              <a:gd name="textAreaRight" fmla="*/ 4082040 w 4081680"/>
              <a:gd name="textAreaTop" fmla="*/ 0 h 3428640"/>
              <a:gd name="textAreaBottom" fmla="*/ 3429000 h 3428640"/>
            </a:gdLst>
            <a:ahLst/>
            <a:cxnLst/>
            <a:rect l="textAreaLeft" t="textAreaTop" r="textAreaRight" b="textAreaBottom"/>
            <a:pathLst>
              <a:path w="12501" h="10501">
                <a:moveTo>
                  <a:pt x="12501" y="10501"/>
                </a:moveTo>
                <a:lnTo>
                  <a:pt x="12501" y="0"/>
                </a:lnTo>
                <a:lnTo>
                  <a:pt x="0" y="2500"/>
                </a:lnTo>
                <a:lnTo>
                  <a:pt x="12501" y="10501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7;p17"/>
          <p:cNvSpPr/>
          <p:nvPr/>
        </p:nvSpPr>
        <p:spPr>
          <a:xfrm>
            <a:off x="5061600" y="2775600"/>
            <a:ext cx="4081680" cy="2367360"/>
          </a:xfrm>
          <a:custGeom>
            <a:avLst/>
            <a:gdLst>
              <a:gd name="textAreaLeft" fmla="*/ 0 w 4081680"/>
              <a:gd name="textAreaRight" fmla="*/ 4082040 w 4081680"/>
              <a:gd name="textAreaTop" fmla="*/ 0 h 2367360"/>
              <a:gd name="textAreaBottom" fmla="*/ 2367720 h 2367360"/>
            </a:gdLst>
            <a:ahLst/>
            <a:cxnLst/>
            <a:rect l="textAreaLeft" t="textAreaTop" r="textAreaRight" b="textAreaBottom"/>
            <a:pathLst>
              <a:path w="12501" h="7251">
                <a:moveTo>
                  <a:pt x="12501" y="7251"/>
                </a:moveTo>
                <a:lnTo>
                  <a:pt x="12501" y="6501"/>
                </a:lnTo>
                <a:lnTo>
                  <a:pt x="2000" y="0"/>
                </a:lnTo>
                <a:lnTo>
                  <a:pt x="0" y="7251"/>
                </a:lnTo>
                <a:lnTo>
                  <a:pt x="12501" y="725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88;p17"/>
          <p:cNvSpPr/>
          <p:nvPr/>
        </p:nvSpPr>
        <p:spPr>
          <a:xfrm>
            <a:off x="0" y="3412440"/>
            <a:ext cx="5224680" cy="1730520"/>
          </a:xfrm>
          <a:custGeom>
            <a:avLst/>
            <a:gdLst>
              <a:gd name="textAreaLeft" fmla="*/ 0 w 5224680"/>
              <a:gd name="textAreaRight" fmla="*/ 5225040 w 5224680"/>
              <a:gd name="textAreaTop" fmla="*/ 0 h 1730520"/>
              <a:gd name="textAreaBottom" fmla="*/ 1730880 h 1730520"/>
            </a:gdLst>
            <a:ahLst/>
            <a:cxnLst/>
            <a:rect l="textAreaLeft" t="textAreaTop" r="textAreaRight" b="textAreaBottom"/>
            <a:pathLst>
              <a:path w="16001" h="5301">
                <a:moveTo>
                  <a:pt x="0" y="5301"/>
                </a:moveTo>
                <a:lnTo>
                  <a:pt x="14501" y="5301"/>
                </a:lnTo>
                <a:lnTo>
                  <a:pt x="16001" y="0"/>
                </a:lnTo>
                <a:lnTo>
                  <a:pt x="0" y="2546"/>
                </a:lnTo>
                <a:lnTo>
                  <a:pt x="0" y="5301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89;p17"/>
          <p:cNvSpPr/>
          <p:nvPr/>
        </p:nvSpPr>
        <p:spPr>
          <a:xfrm>
            <a:off x="0" y="489960"/>
            <a:ext cx="3918600" cy="3428640"/>
          </a:xfrm>
          <a:custGeom>
            <a:avLst/>
            <a:gdLst>
              <a:gd name="textAreaLeft" fmla="*/ 0 w 3918600"/>
              <a:gd name="textAreaRight" fmla="*/ 3918960 w 3918600"/>
              <a:gd name="textAreaTop" fmla="*/ 0 h 3428640"/>
              <a:gd name="textAreaBottom" fmla="*/ 3429000 h 3428640"/>
            </a:gdLst>
            <a:ahLst/>
            <a:cxnLst/>
            <a:rect l="textAreaLeft" t="textAreaTop" r="textAreaRight" b="textAreaBottom"/>
            <a:pathLst>
              <a:path w="12001" h="10501">
                <a:moveTo>
                  <a:pt x="0" y="0"/>
                </a:moveTo>
                <a:lnTo>
                  <a:pt x="0" y="10501"/>
                </a:lnTo>
                <a:lnTo>
                  <a:pt x="12001" y="850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dt" idx="21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22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23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B818E8-A5AE-4184-8F69-95F5F1BFB4B3}" type="slidenum">
              <a: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428640" y="1796040"/>
            <a:ext cx="2285640" cy="163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title"/>
          </p:nvPr>
        </p:nvSpPr>
        <p:spPr>
          <a:xfrm>
            <a:off x="489960" y="163440"/>
            <a:ext cx="359172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</a:t>
            </a: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טקסט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cus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96;p18"/>
          <p:cNvSpPr/>
          <p:nvPr/>
        </p:nvSpPr>
        <p:spPr>
          <a:xfrm>
            <a:off x="0" y="0"/>
            <a:ext cx="1796040" cy="310212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3102120"/>
              <a:gd name="textAreaBottom" fmla="*/ 3102480 h 3102120"/>
            </a:gdLst>
            <a:ahLst/>
            <a:cxnLst/>
            <a:rect l="textAreaLeft" t="textAreaTop" r="textAreaRight" b="textAreaBottom"/>
            <a:pathLst>
              <a:path w="5501" h="9501">
                <a:moveTo>
                  <a:pt x="0" y="0"/>
                </a:moveTo>
                <a:lnTo>
                  <a:pt x="0" y="8001"/>
                </a:lnTo>
                <a:lnTo>
                  <a:pt x="2500" y="9501"/>
                </a:lnTo>
                <a:lnTo>
                  <a:pt x="55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97;p18"/>
          <p:cNvSpPr/>
          <p:nvPr/>
        </p:nvSpPr>
        <p:spPr>
          <a:xfrm>
            <a:off x="2122560" y="0"/>
            <a:ext cx="1796040" cy="32652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326520"/>
              <a:gd name="textAreaBottom" fmla="*/ 326880 h 326520"/>
            </a:gdLst>
            <a:ahLst/>
            <a:cxnLst/>
            <a:rect l="textAreaLeft" t="textAreaTop" r="textAreaRight" b="textAreaBottom"/>
            <a:pathLst>
              <a:path w="5501" h="1001">
                <a:moveTo>
                  <a:pt x="500" y="0"/>
                </a:moveTo>
                <a:lnTo>
                  <a:pt x="0" y="1001"/>
                </a:lnTo>
                <a:lnTo>
                  <a:pt x="5501" y="0"/>
                </a:lnTo>
                <a:lnTo>
                  <a:pt x="500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98;p18"/>
          <p:cNvSpPr/>
          <p:nvPr/>
        </p:nvSpPr>
        <p:spPr>
          <a:xfrm>
            <a:off x="5878080" y="0"/>
            <a:ext cx="3265560" cy="2449080"/>
          </a:xfrm>
          <a:custGeom>
            <a:avLst/>
            <a:gdLst>
              <a:gd name="textAreaLeft" fmla="*/ 0 w 3265560"/>
              <a:gd name="textAreaRight" fmla="*/ 3265920 w 3265560"/>
              <a:gd name="textAreaTop" fmla="*/ 0 h 2449080"/>
              <a:gd name="textAreaBottom" fmla="*/ 2449440 h 2449080"/>
            </a:gdLst>
            <a:ahLst/>
            <a:cxnLst/>
            <a:rect l="textAreaLeft" t="textAreaTop" r="textAreaRight" b="textAreaBottom"/>
            <a:pathLst>
              <a:path w="10001" h="7501">
                <a:moveTo>
                  <a:pt x="10001" y="0"/>
                </a:moveTo>
                <a:lnTo>
                  <a:pt x="1000" y="0"/>
                </a:lnTo>
                <a:lnTo>
                  <a:pt x="0" y="500"/>
                </a:lnTo>
                <a:lnTo>
                  <a:pt x="10001" y="7501"/>
                </a:lnTo>
                <a:lnTo>
                  <a:pt x="10001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99;p18"/>
          <p:cNvSpPr/>
          <p:nvPr/>
        </p:nvSpPr>
        <p:spPr>
          <a:xfrm>
            <a:off x="7347240" y="2122560"/>
            <a:ext cx="1796040" cy="302040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3020400"/>
              <a:gd name="textAreaBottom" fmla="*/ 3020760 h 3020400"/>
            </a:gdLst>
            <a:ahLst/>
            <a:cxnLst/>
            <a:rect l="textAreaLeft" t="textAreaTop" r="textAreaRight" b="textAreaBottom"/>
            <a:pathLst>
              <a:path w="5501" h="9251">
                <a:moveTo>
                  <a:pt x="5501" y="9251"/>
                </a:moveTo>
                <a:lnTo>
                  <a:pt x="5501" y="2000"/>
                </a:lnTo>
                <a:lnTo>
                  <a:pt x="3001" y="0"/>
                </a:lnTo>
                <a:lnTo>
                  <a:pt x="0" y="9251"/>
                </a:lnTo>
                <a:lnTo>
                  <a:pt x="5501" y="925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100;p18"/>
          <p:cNvSpPr/>
          <p:nvPr/>
        </p:nvSpPr>
        <p:spPr>
          <a:xfrm>
            <a:off x="5388120" y="4734720"/>
            <a:ext cx="1632240" cy="408240"/>
          </a:xfrm>
          <a:custGeom>
            <a:avLst/>
            <a:gdLst>
              <a:gd name="textAreaLeft" fmla="*/ 0 w 1632240"/>
              <a:gd name="textAreaRight" fmla="*/ 1632600 w 1632240"/>
              <a:gd name="textAreaTop" fmla="*/ 0 h 408240"/>
              <a:gd name="textAreaBottom" fmla="*/ 408600 h 408240"/>
            </a:gdLst>
            <a:ahLst/>
            <a:cxnLst/>
            <a:rect l="textAreaLeft" t="textAreaTop" r="textAreaRight" b="textAreaBottom"/>
            <a:pathLst>
              <a:path w="5000" h="1251">
                <a:moveTo>
                  <a:pt x="4500" y="1251"/>
                </a:moveTo>
                <a:lnTo>
                  <a:pt x="5000" y="0"/>
                </a:lnTo>
                <a:lnTo>
                  <a:pt x="0" y="1251"/>
                </a:lnTo>
                <a:lnTo>
                  <a:pt x="4500" y="1251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101;p18"/>
          <p:cNvSpPr/>
          <p:nvPr/>
        </p:nvSpPr>
        <p:spPr>
          <a:xfrm>
            <a:off x="0" y="2938680"/>
            <a:ext cx="2939040" cy="2204280"/>
          </a:xfrm>
          <a:custGeom>
            <a:avLst/>
            <a:gdLst>
              <a:gd name="textAreaLeft" fmla="*/ 0 w 2939040"/>
              <a:gd name="textAreaRight" fmla="*/ 2939400 w 2939040"/>
              <a:gd name="textAreaTop" fmla="*/ 0 h 2204280"/>
              <a:gd name="textAreaBottom" fmla="*/ 2204640 h 2204280"/>
            </a:gdLst>
            <a:ahLst/>
            <a:cxnLst/>
            <a:rect l="textAreaLeft" t="textAreaTop" r="textAreaRight" b="textAreaBottom"/>
            <a:pathLst>
              <a:path w="9001" h="6751">
                <a:moveTo>
                  <a:pt x="0" y="0"/>
                </a:moveTo>
                <a:lnTo>
                  <a:pt x="0" y="6751"/>
                </a:lnTo>
                <a:lnTo>
                  <a:pt x="9001" y="6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32600" y="326520"/>
            <a:ext cx="587772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</a:t>
            </a: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632600" y="1306080"/>
            <a:ext cx="5877720" cy="32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24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25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26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A70226-B81E-4148-8157-FA8DC447E59A}" type="slidenum">
              <a: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cus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08;p19"/>
          <p:cNvSpPr/>
          <p:nvPr/>
        </p:nvSpPr>
        <p:spPr>
          <a:xfrm>
            <a:off x="0" y="0"/>
            <a:ext cx="979560" cy="3102120"/>
          </a:xfrm>
          <a:custGeom>
            <a:avLst/>
            <a:gdLst>
              <a:gd name="textAreaLeft" fmla="*/ 0 w 979560"/>
              <a:gd name="textAreaRight" fmla="*/ 979920 w 979560"/>
              <a:gd name="textAreaTop" fmla="*/ 0 h 3102120"/>
              <a:gd name="textAreaBottom" fmla="*/ 3102480 h 3102120"/>
            </a:gdLst>
            <a:ahLst/>
            <a:cxnLst/>
            <a:rect l="textAreaLeft" t="textAreaTop" r="textAreaRight" b="textAreaBottom"/>
            <a:pathLst>
              <a:path w="3001" h="95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09;p19"/>
          <p:cNvSpPr/>
          <p:nvPr/>
        </p:nvSpPr>
        <p:spPr>
          <a:xfrm>
            <a:off x="7020720" y="0"/>
            <a:ext cx="2122560" cy="1469520"/>
          </a:xfrm>
          <a:custGeom>
            <a:avLst/>
            <a:gdLst>
              <a:gd name="textAreaLeft" fmla="*/ 0 w 2122560"/>
              <a:gd name="textAreaRight" fmla="*/ 2122920 w 2122560"/>
              <a:gd name="textAreaTop" fmla="*/ 0 h 1469520"/>
              <a:gd name="textAreaBottom" fmla="*/ 1469880 h 1469520"/>
            </a:gdLst>
            <a:ahLst/>
            <a:cxnLst/>
            <a:rect l="textAreaLeft" t="textAreaTop" r="textAreaRight" b="textAreaBottom"/>
            <a:pathLst>
              <a:path w="6501" h="4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10;p19"/>
          <p:cNvSpPr/>
          <p:nvPr/>
        </p:nvSpPr>
        <p:spPr>
          <a:xfrm>
            <a:off x="8163720" y="2285640"/>
            <a:ext cx="979560" cy="2857320"/>
          </a:xfrm>
          <a:custGeom>
            <a:avLst/>
            <a:gdLst>
              <a:gd name="textAreaLeft" fmla="*/ 0 w 979560"/>
              <a:gd name="textAreaRight" fmla="*/ 979920 w 979560"/>
              <a:gd name="textAreaTop" fmla="*/ 0 h 2857320"/>
              <a:gd name="textAreaBottom" fmla="*/ 2857680 h 2857320"/>
            </a:gdLst>
            <a:ahLst/>
            <a:cxnLst/>
            <a:rect l="textAreaLeft" t="textAreaTop" r="textAreaRight" b="textAreaBottom"/>
            <a:pathLst>
              <a:path w="3001" h="875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11;p19"/>
          <p:cNvSpPr/>
          <p:nvPr/>
        </p:nvSpPr>
        <p:spPr>
          <a:xfrm>
            <a:off x="0" y="3918600"/>
            <a:ext cx="1796040" cy="122436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1224360"/>
              <a:gd name="textAreaBottom" fmla="*/ 1224720 h 1224360"/>
            </a:gdLst>
            <a:ahLst/>
            <a:cxnLst/>
            <a:rect l="textAreaLeft" t="textAreaTop" r="textAreaRight" b="textAreaBottom"/>
            <a:pathLst>
              <a:path w="5501" h="375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dt" idx="27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28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29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0A9007-398D-44D6-8DBD-5DFC8A181EA0}" type="slidenum">
              <a:rPr lang="en-GB" sz="13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653040" y="326520"/>
            <a:ext cx="783684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53040" y="1306080"/>
            <a:ext cx="7836840" cy="32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lang="en-GB" sz="1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lang="en-GB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12D37F-1962-4282-A97C-C64698944168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65C78E-8B5E-4809-9C3B-07025455F3CC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;p13"/>
          <p:cNvSpPr/>
          <p:nvPr/>
        </p:nvSpPr>
        <p:spPr>
          <a:xfrm>
            <a:off x="0" y="0"/>
            <a:ext cx="979560" cy="3102120"/>
          </a:xfrm>
          <a:custGeom>
            <a:avLst/>
            <a:gdLst>
              <a:gd name="textAreaLeft" fmla="*/ 0 w 979560"/>
              <a:gd name="textAreaRight" fmla="*/ 979920 w 979560"/>
              <a:gd name="textAreaTop" fmla="*/ 0 h 3102120"/>
              <a:gd name="textAreaBottom" fmla="*/ 3102480 h 3102120"/>
            </a:gdLst>
            <a:ahLst/>
            <a:cxnLst/>
            <a:rect l="textAreaLeft" t="textAreaTop" r="textAreaRight" b="textAreaBottom"/>
            <a:pathLst>
              <a:path w="3001" h="95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52;p13"/>
          <p:cNvSpPr/>
          <p:nvPr/>
        </p:nvSpPr>
        <p:spPr>
          <a:xfrm>
            <a:off x="7020720" y="0"/>
            <a:ext cx="2122560" cy="1469520"/>
          </a:xfrm>
          <a:custGeom>
            <a:avLst/>
            <a:gdLst>
              <a:gd name="textAreaLeft" fmla="*/ 0 w 2122560"/>
              <a:gd name="textAreaRight" fmla="*/ 2122920 w 2122560"/>
              <a:gd name="textAreaTop" fmla="*/ 0 h 1469520"/>
              <a:gd name="textAreaBottom" fmla="*/ 1469880 h 1469520"/>
            </a:gdLst>
            <a:ahLst/>
            <a:cxnLst/>
            <a:rect l="textAreaLeft" t="textAreaTop" r="textAreaRight" b="textAreaBottom"/>
            <a:pathLst>
              <a:path w="6501" h="4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53;p13"/>
          <p:cNvSpPr/>
          <p:nvPr/>
        </p:nvSpPr>
        <p:spPr>
          <a:xfrm>
            <a:off x="8163720" y="2285640"/>
            <a:ext cx="979560" cy="2857320"/>
          </a:xfrm>
          <a:custGeom>
            <a:avLst/>
            <a:gdLst>
              <a:gd name="textAreaLeft" fmla="*/ 0 w 979560"/>
              <a:gd name="textAreaRight" fmla="*/ 979920 w 979560"/>
              <a:gd name="textAreaTop" fmla="*/ 0 h 2857320"/>
              <a:gd name="textAreaBottom" fmla="*/ 2857680 h 2857320"/>
            </a:gdLst>
            <a:ahLst/>
            <a:cxnLst/>
            <a:rect l="textAreaLeft" t="textAreaTop" r="textAreaRight" b="textAreaBottom"/>
            <a:pathLst>
              <a:path w="3001" h="875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Google Shape;54;p13"/>
          <p:cNvSpPr/>
          <p:nvPr/>
        </p:nvSpPr>
        <p:spPr>
          <a:xfrm>
            <a:off x="0" y="3918600"/>
            <a:ext cx="1796040" cy="1224360"/>
          </a:xfrm>
          <a:custGeom>
            <a:avLst/>
            <a:gdLst>
              <a:gd name="textAreaLeft" fmla="*/ 0 w 1796040"/>
              <a:gd name="textAreaRight" fmla="*/ 1796400 w 1796040"/>
              <a:gd name="textAreaTop" fmla="*/ 0 h 1224360"/>
              <a:gd name="textAreaBottom" fmla="*/ 1224720 h 1224360"/>
            </a:gdLst>
            <a:ahLst/>
            <a:cxnLst/>
            <a:rect l="textAreaLeft" t="textAreaTop" r="textAreaRight" b="textAreaBottom"/>
            <a:pathLst>
              <a:path w="5501" h="375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dt" idx="4"/>
          </p:nvPr>
        </p:nvSpPr>
        <p:spPr>
          <a:xfrm>
            <a:off x="32652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&lt;תאריך/שעה&gt;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5"/>
          </p:nvPr>
        </p:nvSpPr>
        <p:spPr>
          <a:xfrm>
            <a:off x="3102120" y="4734720"/>
            <a:ext cx="293868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&lt;כותרת תחתונה&gt;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6"/>
          </p:nvPr>
        </p:nvSpPr>
        <p:spPr>
          <a:xfrm>
            <a:off x="6694200" y="4734720"/>
            <a:ext cx="212220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3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49932D-79F7-4ACE-93CA-F98BCF74EF4C}" type="slidenum">
              <a:rPr lang="en-GB" sz="13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653040" y="326520"/>
            <a:ext cx="783684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53040" y="1306080"/>
            <a:ext cx="7836840" cy="32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he-IL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BD1CD1-5126-40A5-A2FE-E90828E40D22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lang="he-IL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10E13E-750A-496D-98A6-7ADF860071C0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lang="he-IL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C1017E-A580-437C-B1FF-1A053B6FDDB2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lang="he-IL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5597B4-B0B8-4679-B9CC-74D6CB1CB649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he-IL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טקסט הכותרת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יש ללחוץ כדי לערוך את עיצוב מתאר הכותרת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שניה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שלישית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רביעית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חמישית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שישית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e-IL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רמת מתאר שביעית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022F6F-8911-49AB-A777-1B085890A2BB}" type="slidenum">
              <a:rPr lang="en-GB" sz="1000" b="0" u="none" strike="noStrik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&lt;מספר&gt;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https://www.kaggle.com/code/shreyasi2002/vgg16-on-mnist-and-fashion-mnist" TargetMode="External"/><Relationship Id="rId4" Type="http://schemas.openxmlformats.org/officeDocument/2006/relationships/slideLayout" Target="../slideLayouts/slideLayout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www.kaggle.com/code/shreyasi2002/vgg16-on-mnist-and-fashion-mnist" TargetMode="External"/><Relationship Id="rId2" Type="http://schemas.openxmlformats.org/officeDocument/2006/relationships/slideLayout" Target="../slideLayouts/slideLayout4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yann.lecun.com/exdb/mnist/" TargetMode="External"/><Relationship Id="rId2" Type="http://schemas.openxmlformats.org/officeDocument/2006/relationships/hyperlink" Target="https://github.com/zalandoresearch/fashion-mnist?tab=readme-ov-file#to-serious-machine-learning-researchers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47120" y="1466280"/>
            <a:ext cx="2849400" cy="221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מימוש רשת נוירונים מקומית באמצעות</a:t>
            </a:r>
            <a:br>
              <a:rPr sz="2900"/>
            </a:br>
            <a:r>
              <a:rPr lang="en-GB" sz="29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PyTorch</a:t>
            </a:r>
            <a:br>
              <a:rPr sz="2900"/>
            </a:b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ובחינתה כלפי מידע חיצוני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30"/>
          </p:nvPr>
        </p:nvSpPr>
        <p:spPr>
          <a:xfrm>
            <a:off x="0" y="0"/>
            <a:ext cx="2720880" cy="272160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48A1A2A-019F-43FE-852F-7602A2EB3E2E}" type="slidenum">
              <a:rPr lang="en-GB" sz="16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77;p29"/>
          <p:cNvPicPr/>
          <p:nvPr/>
        </p:nvPicPr>
        <p:blipFill>
          <a:blip r:embed="rId1"/>
          <a:stretch/>
        </p:blipFill>
        <p:spPr>
          <a:xfrm>
            <a:off x="0" y="663480"/>
            <a:ext cx="9143640" cy="363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53040" y="166320"/>
            <a:ext cx="8323920" cy="172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4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4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batch_size</a:t>
            </a:r>
            <a:r>
              <a:rPr lang="en-GB" sz="14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batch_size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4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45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4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4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"X.shape: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.shape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X.dtype: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.dtype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X[1]: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45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4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"y.shape: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.shape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y.dtype: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.dtype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y[1]: 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4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45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</a:t>
            </a:r>
            <a:r>
              <a:rPr lang="en-GB" sz="14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4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4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4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break</a:t>
            </a:r>
            <a:endParaRPr lang="en-GB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53040" y="2148840"/>
            <a:ext cx="7895520" cy="242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66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X.shape: torch.Size([16, 1, 28, 28]), X.dtype: torch.float16, X[1]: tensor([[</a:t>
            </a:r>
            <a:endParaRPr lang="en-GB" sz="16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[0.0000, 0.0000, 0.0000, 0.0000, 0.0000, 0.0039, 0.0000, 0.0000, .0000, 0.0000, 0.1608, 0.7373, 0.4038, 0.2118, 0.1882, 0.1686, 0.3411, 0.6587, 0.5215, 0.0627, 0.0000, 0.0000, 0.0000, 0.0000, .0000, 0.0000, 0.0000, 0.0000], ...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[0.0000, 0.0000, 0.0000, 0.0000, 0.0000, 0.0039, 0.0000, 0.0000,.7998, 0.7998, 0.8037, 0.8159, 0.8115, 0.8037, 0.8433, 0.8115, .8237, 0.8159, 0.8276, 0.7568, 0.8354, 0.4509, 0.0000, 0.0078, 0.0000, 0.0000, 0.0000, 0.0000],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[0.0000, 0.0000, 0.0000, 0.0000, 0.0000, 0.0000, 0.0000, 0.0000, 0.7998, 0.8115, 0.8115, 0.8159, 0.8076, 0.8076, 0.8433, 0.8237, 0.8237, 0.8115, 0.8315, 0.7646, 0.8237, 0.4626, 0.0000, 0.0078, 0.0000, 0.0000, 0.0000, 0.0000], …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[0.0000, 0.0000, 0.0000, 0.0000, 0.0000, 0.0039, 0.0000, 0.0000, 0.5449, 0.5728, 0.5098, 0.5293, 0.5293, 0.5371, 0.4902, 0.4863, 0.4902, 0.4746, 0.4666, 0.4470, 0.5098, 0.2981, 0.0000, 0.0000, 0.0000, 0.0000, 0.0000, 0.0000]]], </a:t>
            </a:r>
            <a:r>
              <a:rPr lang="en-GB" sz="166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dtype=torch.float16)</a:t>
            </a:r>
            <a:endParaRPr lang="en-GB" sz="16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95000"/>
              </a:lnSpc>
              <a:buNone/>
              <a:tabLst>
                <a:tab algn="l" pos="0"/>
              </a:tabLst>
            </a:pPr>
            <a:r>
              <a:rPr lang="en-GB" sz="166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y.shape: torch.Size([16]), y.dtype: torch.int64, y[1]: 0</a:t>
            </a:r>
            <a:endParaRPr lang="en-GB" sz="16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35680" y="187200"/>
            <a:ext cx="7668000" cy="20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"y.shape: 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.shape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y.dtype: 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.dtype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y[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]: 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4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utils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save_image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save_image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4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], 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'sample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.png'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"Saved image #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 to sample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4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.png"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4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break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4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124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4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2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35680" y="2417040"/>
            <a:ext cx="3647520" cy="242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2500" lnSpcReduction="19999"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y.shape: torch.Size([16]), y.dtype: torch.int64, y[0]: 9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Saved image #0 to sample0.png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y.shape: torch.Size([16]), y.dtype: torch.int64, y[1]: 0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Saved image #1 to sample1.png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y.shape: torch.Size([16]), y.dtype: torch.int64, y[2]: 0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Saved image #2 to sample2.png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y.shape: torch.Size([16]), y.dtype: torch.int64, y[3]: 3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GB" sz="180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Saved image #3 to sample3.png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" name="Google Shape;190;p31"/>
          <p:cNvPicPr/>
          <p:nvPr/>
        </p:nvPicPr>
        <p:blipFill>
          <a:blip r:embed="rId1"/>
          <a:srcRect l="0" t="0" r="63398" b="0"/>
          <a:stretch/>
        </p:blipFill>
        <p:spPr>
          <a:xfrm>
            <a:off x="4412520" y="2341080"/>
            <a:ext cx="1711440" cy="242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Google Shape;191;p31"/>
          <p:cNvSpPr/>
          <p:nvPr/>
        </p:nvSpPr>
        <p:spPr>
          <a:xfrm>
            <a:off x="6438960" y="2417040"/>
            <a:ext cx="1992600" cy="23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-GB" sz="1100" b="1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Label Description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0 T-shirt/top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1 Trouser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2 Pullover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3 Dress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4 Coat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5 Sandal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6 Shirt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7 Sneaker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8 Bag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300" b="0" u="none" strike="noStrike">
                <a:solidFill>
                  <a:srgbClr val="b5cea8"/>
                </a:solidFill>
                <a:effectLst/>
                <a:uFillTx/>
                <a:latin typeface="Assistant"/>
                <a:ea typeface="Assistant"/>
              </a:rPr>
              <a:t>9 Ankle boot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96;p32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74600" y="204840"/>
            <a:ext cx="3764160" cy="458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endParaRPr lang="en-GB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Base_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Module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super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.linear_relu_stack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nn.Sequential(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forward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linear_relu_stack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914360" y="1247040"/>
            <a:ext cx="3327480" cy="33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r" rtl="1">
              <a:lnSpc>
                <a:spcPct val="95000"/>
              </a:lnSpc>
              <a:buNone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אובייקט של רשת נוירונים מטיפוס "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fully connected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" צריך שיוגדרו בו שתי פונקציות: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 algn="r" rtl="1">
              <a:lnSpc>
                <a:spcPct val="95000"/>
              </a:lnSpc>
              <a:spcBef>
                <a:spcPts val="1199"/>
              </a:spcBef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flatten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הפונקציה משטחת תמונות, כלומר הופכת אותן ממטריצה לרשימה אחת ארוכה של נתונים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 algn="r" rtl="1">
              <a:lnSpc>
                <a:spcPct val="9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linear_relu_stack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מעבירה אובייקט בתוך רשת הנוירונים. את הפונקציה הזו אנו מגדירים עם מספר הנוירונים שאנו רוצים להפעיל (בהתאם לצורך ולביצועים)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rtl="1">
              <a:lnSpc>
                <a:spcPct val="9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פונקציות מוגדרות באמצעות פונקציות שנתונות לנו כבר מהספרייה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torch.nn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74600" y="204840"/>
            <a:ext cx="3764160" cy="458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endParaRPr lang="en-GB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Module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super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.linear_relu_stack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nn.Sequential(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forward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linear_relu_stack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914360" y="845640"/>
            <a:ext cx="3327480" cy="37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Long_Model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super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linear_relu_stack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Sequential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rtl="1">
              <a:lnSpc>
                <a:spcPct val="9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175400" y="281160"/>
            <a:ext cx="6659640" cy="158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current_accelerator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type</a:t>
            </a: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is_available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 </a:t>
            </a:r>
            <a:r>
              <a:rPr lang="en-GB" sz="12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device=device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"Using </a:t>
            </a:r>
            <a:r>
              <a:rPr lang="en-GB" sz="12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 device"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175400" y="1782360"/>
            <a:ext cx="7066440" cy="277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Using cpu device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Model(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(flatten): Flatten(start_dim=1, end_dim=-1)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(linear_relu_stack): Sequential(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(0): Linear(in_features=784, out_features=512, bias=True)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(1): ReLU()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(2): Linear(in_features=512, out_features=512, bias=True)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(3): ReLU()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4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(4): Linear(in_features=512, out_features=10, bias=True)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0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219;p36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84600" y="1115280"/>
            <a:ext cx="7348680" cy="76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CrossEntropyLoss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reduction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'mean'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optim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AdamW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parameters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lr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1e-3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weight_decay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1e-3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225;p37"/>
          <p:cNvSpPr/>
          <p:nvPr/>
        </p:nvSpPr>
        <p:spPr>
          <a:xfrm>
            <a:off x="1225440" y="2074680"/>
            <a:ext cx="7251120" cy="18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פונקציית ההפסד המתאימה למקרה שלנו היא </a:t>
            </a:r>
            <a:r>
              <a:rPr lang="en-GB" sz="16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CrossEntropyLoss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. היא מקבלת וקטור של ניחוש, ומנרמלת אותו כדי לקבל באיזו הסתברות המודל חזה את התוצאה הנכונה. 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אחר כך, הפונקציה לוקחת את הסתברות הניחוש של התוצאה הנכונה, ומחשבת את -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log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של ממוצע התוצאה. חישוב כזה ייתן ציון קרוב לאפס אם הניחוש הנכון היה קרוב מאוד למאה אחוזים, אך ציון הפסד גבוה מאוד אם הניחוש הנכון קרוב לאפס.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(בפועל היא מקבלת מטריצה ומבצעת בפעם אחת את אותו תהליך עבור שורות רבות - 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batch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אחד)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9" name="Google Shape;226;p37"/>
          <p:cNvGraphicFramePr/>
          <p:nvPr/>
        </p:nvGraphicFramePr>
        <p:xfrm>
          <a:off x="1714680" y="4060800"/>
          <a:ext cx="6479280" cy="868320"/>
        </p:xfrm>
        <a:graphic>
          <a:graphicData uri="http://schemas.openxmlformats.org/drawingml/2006/table">
            <a:tbl>
              <a:tblPr/>
              <a:tblGrid>
                <a:gridCol w="2355840"/>
                <a:gridCol w="1030680"/>
                <a:gridCol w="1030680"/>
                <a:gridCol w="1030680"/>
                <a:gridCol w="1030680"/>
              </a:tblGrid>
              <a:tr h="140400"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cs typeface="Arial"/>
                        </a:rPr>
                        <a:t>אפשרויות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3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140400"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cs typeface="Arial"/>
                        </a:rPr>
                        <a:t>ניחושים של הרשת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1.2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0.1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2.0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0.5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255960"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cs typeface="Arial"/>
                        </a:rPr>
                        <a:t>מנורמלים להסתברויות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0.1808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0.0598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0.4018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0.09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140400">
                <a:tc>
                  <a:txBody>
                    <a:bodyPr lIns="18000" rIns="18000" tIns="18000" bIns="1800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cs typeface="Arial"/>
                        </a:rPr>
                        <a:t>חישוב ההפסד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gridSpan="4">
                  <a:txBody>
                    <a:bodyPr lIns="18000" rIns="18000" tIns="18000" bIns="18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1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-log(0.4018)=0.912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18000" marR="18000" marT="18000" marB="1800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31;p38"/>
          <p:cNvSpPr/>
          <p:nvPr/>
        </p:nvSpPr>
        <p:spPr>
          <a:xfrm>
            <a:off x="920520" y="2256480"/>
            <a:ext cx="7264800" cy="26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en-GB" sz="16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: בכל צעד של האימון, הוא יקבל את הנגזרות של תוצאת פונקציית ההפסד, ויחליט כמה לשנות כל משקולת. 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הספרייה 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torch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מציעה כמה אלגוריתמים לאופטימיזציה של המשקולות. האלגוריתם שלנו מתייחד בשני דברים: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הוא מחליש מעט את כל המשקולות בכל סבב של אימון, כדי לאלץ את המערכת לא להסתפק במה שהיא מצאה (למנוע התאמת יתר)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מוודא שכל משקולת מקבלת שינוי כל צעד, גם אם השפעתה על הנגזרת היא קטנה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en-GB" sz="16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: פרמטר, יקבע בהמשך כמה סבבים של אימון תבצע הרשת שלנו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84600" y="1115280"/>
            <a:ext cx="7348680" cy="76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CrossEntropyLoss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reduction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'mean'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optim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AdamW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parameters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lr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1e-3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weight_decay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1e-3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47120" y="2125080"/>
            <a:ext cx="2849400" cy="89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חלק ראשון: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מימוש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237;p39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53400" y="116640"/>
            <a:ext cx="7836840" cy="5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1900" b="0" u="none" strike="noStrike">
                <a:solidFill>
                  <a:schemeClr val="dk1"/>
                </a:solidFill>
                <a:effectLst/>
                <a:uFillTx/>
                <a:latin typeface="Assistant SemiBold"/>
                <a:cs typeface="Assistant SemiBold"/>
              </a:rPr>
              <a:t>מסגרת כללית:</a:t>
            </a:r>
            <a:endParaRPr lang="en-GB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98560" y="830520"/>
            <a:ext cx="7591320" cy="318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None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5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    start_time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"Epoch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d7ba7d"/>
                </a:solidFill>
                <a:effectLst/>
                <a:uFillTx/>
                <a:latin typeface="Courier New"/>
                <a:ea typeface="Courier New"/>
              </a:rPr>
              <a:t>\n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-------------------------------"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"Built in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test2_dataloader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"Custom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244;p40"/>
          <p:cNvSpPr/>
          <p:nvPr/>
        </p:nvSpPr>
        <p:spPr>
          <a:xfrm>
            <a:off x="1336680" y="3674160"/>
            <a:ext cx="675288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1040" algn="r" rtl="1">
              <a:lnSpc>
                <a:spcPct val="115000"/>
              </a:lnSpc>
              <a:buClr>
                <a:srgbClr val="fce5cd"/>
              </a:buClr>
              <a:buFont typeface="Arial"/>
              <a:buChar char="●"/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rial"/>
                <a:cs typeface="Arial"/>
              </a:rPr>
              <a:t>בודק מתי התחיל האימון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1040" algn="r" rtl="1">
              <a:lnSpc>
                <a:spcPct val="115000"/>
              </a:lnSpc>
              <a:buClr>
                <a:srgbClr val="fce5cd"/>
              </a:buClr>
              <a:buFont typeface="Arial"/>
              <a:buChar char="●"/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rial"/>
                <a:cs typeface="Arial"/>
              </a:rPr>
              <a:t>לפי כמות הסבבים שהגדרנו קודם, מבצע כל פעם אימון ובדיקת התוצאות על סט הבדיקה (ועל סט הבדיקה הנוסף, אם יש)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1040" algn="r" rtl="1">
              <a:lnSpc>
                <a:spcPct val="115000"/>
              </a:lnSpc>
              <a:buClr>
                <a:srgbClr val="fce5cd"/>
              </a:buClr>
              <a:buFont typeface="Arial"/>
              <a:buChar char="●"/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rial"/>
                <a:cs typeface="Arial"/>
              </a:rPr>
              <a:t>בסוף התהליך מציין את זמן הריצה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53400" y="268200"/>
            <a:ext cx="7836840" cy="5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1900" b="0" u="none" strike="noStrike">
                <a:solidFill>
                  <a:schemeClr val="dk1"/>
                </a:solidFill>
                <a:effectLst/>
                <a:uFillTx/>
                <a:latin typeface="Assistant SemiBold"/>
                <a:cs typeface="Assistant SemiBold"/>
              </a:rPr>
              <a:t>מסגרת כללית:</a:t>
            </a:r>
            <a:endParaRPr lang="en-GB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98560" y="1022400"/>
            <a:ext cx="7591320" cy="29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None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5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    start_time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"Epoch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d7ba7d"/>
                </a:solidFill>
                <a:effectLst/>
                <a:uFillTx/>
                <a:latin typeface="Courier New"/>
                <a:ea typeface="Courier New"/>
              </a:rPr>
              <a:t>\n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-------------------------------"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"Built in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test2_dataloader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"Custom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251;p41"/>
          <p:cNvSpPr/>
          <p:nvPr/>
        </p:nvSpPr>
        <p:spPr>
          <a:xfrm>
            <a:off x="2593800" y="3893400"/>
            <a:ext cx="5724360" cy="9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Epoch 3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-------------------------------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Train: accuracy -  85.6%, average loss - 0.408667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Built in Test: accuracy -  84.7%, average loss - 0.430882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256;p42"/>
          <p:cNvSpPr/>
          <p:nvPr/>
        </p:nvSpPr>
        <p:spPr>
          <a:xfrm>
            <a:off x="5614560" y="2809440"/>
            <a:ext cx="2550240" cy="15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מכוון את המודל למצב אימון.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לולאה: כל פעם, ניקח זוגות סדורים (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X, y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), כאשר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X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הוא "ערימה" של תמונות (מטריצה רב ממדית),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y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הוא התוויות שלהן (התוצאות הנכונות). ניתן למודל לספק חיזוי עבור הנתונים, ונחשב את ההפסד שבתוצאות שלו.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sldNum" idx="34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2B8525AB-D6DC-4F87-830D-32A7F05382A6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Google Shape;258;p42"/>
          <p:cNvSpPr/>
          <p:nvPr/>
        </p:nvSpPr>
        <p:spPr>
          <a:xfrm>
            <a:off x="1042560" y="192600"/>
            <a:ext cx="5437440" cy="477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.train()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2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gets a matrix of predictions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2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computes the loss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guesses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correct += guesses.sum().item()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Backpropagation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.backward()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.step()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.zero_grad()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…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263;p43"/>
          <p:cNvSpPr/>
          <p:nvPr/>
        </p:nvSpPr>
        <p:spPr>
          <a:xfrm>
            <a:off x="6463080" y="1621440"/>
            <a:ext cx="2382480" cy="13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נתעד את ההצלחה של האימון: נסכום את כל התוצאות של פונקציית ההפסד ובסוף נחלק בכמות החישובים. בדומה לכך נחשב את כמות הניחושים הדומים (הסבר מה ההבדל: בעל פה)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sldNum" idx="35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E1EB30A-4E59-41E5-A902-C399A290AF82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Google Shape;265;p43"/>
          <p:cNvSpPr/>
          <p:nvPr/>
        </p:nvSpPr>
        <p:spPr>
          <a:xfrm>
            <a:off x="1042560" y="297360"/>
            <a:ext cx="6735960" cy="457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.train()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gets a matrix of predictions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computes the loss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guesses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correct += guesses.sum().item()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Backpropagation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.backward()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.step()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.zero_grad()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0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10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0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0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0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"Train: accuracy - </a:t>
            </a:r>
            <a:r>
              <a:rPr lang="en-GB" sz="10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0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10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10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0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0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:&gt;7f}</a:t>
            </a:r>
            <a:r>
              <a:rPr lang="en-GB" sz="10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0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70;p44"/>
          <p:cNvSpPr/>
          <p:nvPr/>
        </p:nvSpPr>
        <p:spPr>
          <a:xfrm>
            <a:off x="5774400" y="912960"/>
            <a:ext cx="2583720" cy="29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.backward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מחשב את הנגזרות החלקיות של כל הפרמטרים, עבור פונקציית ההפסד.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.step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משנה את המשקולות בהתאם לנגזרות של פונקציית ההפסד (המטרה שלנו היא למצוא מינימום של הפונקציה).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.zero_grad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מוחק את הנתונים של הסבב הזה (כדי שלא יווצר עומס של נתונים ישנים).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sldNum" idx="36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6E805005-0768-47F4-A1E1-072F670E84A2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Google Shape;272;p44"/>
          <p:cNvSpPr/>
          <p:nvPr/>
        </p:nvSpPr>
        <p:spPr>
          <a:xfrm>
            <a:off x="1042560" y="353520"/>
            <a:ext cx="5430960" cy="46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.train()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gets a matrix of predictions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computes the loss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guesses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correct += guesses.sum().item()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Backpropagation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.backward()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.step()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.zero_grad()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"Train: accuracy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:&gt;7f}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277;p45"/>
          <p:cNvSpPr/>
          <p:nvPr/>
        </p:nvSpPr>
        <p:spPr>
          <a:xfrm>
            <a:off x="1243080" y="3248640"/>
            <a:ext cx="6657480" cy="14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בסוף כל מעבר על הנתונים, נספק פלט שיקל על המעקב: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Epoch 3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-------------------------------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Train: accuracy -  85.6%, average loss - 0.408667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Built in Test: accuracy -  84.7%, average loss - 0.430882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sldNum" idx="37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24E5E8FB-4331-4303-AE9D-B3957BDFD855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Google Shape;279;p45"/>
          <p:cNvSpPr/>
          <p:nvPr/>
        </p:nvSpPr>
        <p:spPr>
          <a:xfrm>
            <a:off x="1079640" y="116280"/>
            <a:ext cx="8172000" cy="24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.train()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batch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(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enumerate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…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train_loss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"Train: accuracy -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:&gt;7f}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284;p46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Num" idx="38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1E71D0E-1510-4BA3-9666-F26A66CA8D51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Google Shape;290;p47"/>
          <p:cNvSpPr/>
          <p:nvPr/>
        </p:nvSpPr>
        <p:spPr>
          <a:xfrm>
            <a:off x="1003320" y="192600"/>
            <a:ext cx="7263360" cy="47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"Test"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.eval()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11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).sum().item()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   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"Predicted: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].argmax().item()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actual: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].item()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: accuracy -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:&gt;8f}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291;p47"/>
          <p:cNvSpPr/>
          <p:nvPr/>
        </p:nvSpPr>
        <p:spPr>
          <a:xfrm>
            <a:off x="5370480" y="1317240"/>
            <a:ext cx="228096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אין הרבה חדש פה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Num" idx="39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1B8B71C-B384-4717-9A7C-11759C204846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Google Shape;297;p48"/>
          <p:cNvSpPr/>
          <p:nvPr/>
        </p:nvSpPr>
        <p:spPr>
          <a:xfrm>
            <a:off x="1003320" y="192600"/>
            <a:ext cx="5899320" cy="47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"Test"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.eval()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).sum().item()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"Predicted: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].argmax().item()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actual: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].item()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: accuracy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:&gt;8f}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298;p48"/>
          <p:cNvSpPr/>
          <p:nvPr/>
        </p:nvSpPr>
        <p:spPr>
          <a:xfrm>
            <a:off x="5572440" y="1308600"/>
            <a:ext cx="228096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טוב, יש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32;p22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40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01A8C828-6E9A-4D31-846A-91FBA359DEAF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Google Shape;304;p49"/>
          <p:cNvSpPr/>
          <p:nvPr/>
        </p:nvSpPr>
        <p:spPr>
          <a:xfrm>
            <a:off x="1003320" y="192600"/>
            <a:ext cx="5899320" cy="47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"Test"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.eval()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set_grad_enabled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.to(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.argmax(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).type(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).sum().item()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verbose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"Predicted: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pred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].argmax().item()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, 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actual: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].item()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test_loss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correct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/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dataloader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.dataset)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: accuracy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accuracy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:&gt;5.1f}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%, average loss -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:&gt;8f}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305;p49"/>
          <p:cNvSpPr/>
          <p:nvPr/>
        </p:nvSpPr>
        <p:spPr>
          <a:xfrm>
            <a:off x="6010560" y="1293120"/>
            <a:ext cx="2575440" cy="15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הפעלת </a:t>
            </a:r>
            <a:r>
              <a:rPr lang="en-GB" sz="16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verbose</a:t>
            </a:r>
            <a:r>
              <a:rPr lang="en-GB" sz="1600" b="0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 בשלב הזה תיצור לנו פלט של עשרות אלפי שורות (לא רצוי). אבל בהמשך, כשנבחן מאגר נתונים ידני קטן מאוד, זה עשוי להיות מעניין (לא יודגם במצגת)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53400" y="268200"/>
            <a:ext cx="7836840" cy="5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1900" b="0" u="none" strike="noStrike">
                <a:solidFill>
                  <a:schemeClr val="dk1"/>
                </a:solidFill>
                <a:effectLst/>
                <a:uFillTx/>
                <a:latin typeface="Assistant SemiBold"/>
                <a:cs typeface="Assistant SemiBold"/>
              </a:rPr>
              <a:t>תוצאה</a:t>
            </a:r>
            <a:endParaRPr lang="en-GB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98560" y="1022400"/>
            <a:ext cx="7591320" cy="29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None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5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    start_time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time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range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"Epoch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{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+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}</a:t>
            </a:r>
            <a:r>
              <a:rPr lang="en-GB" sz="1200" b="0" u="none" strike="noStrike">
                <a:solidFill>
                  <a:srgbClr val="d7ba7d"/>
                </a:solidFill>
                <a:effectLst/>
                <a:uFillTx/>
                <a:latin typeface="Courier New"/>
                <a:ea typeface="Courier New"/>
              </a:rPr>
              <a:t>\n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-------------------------------"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optimizer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"Built in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test2_dataloader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loss_fn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name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"Custom Test"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print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312;p50"/>
          <p:cNvSpPr/>
          <p:nvPr/>
        </p:nvSpPr>
        <p:spPr>
          <a:xfrm>
            <a:off x="2593800" y="3893400"/>
            <a:ext cx="5724360" cy="9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Epoch 3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-------------------------------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Train: accuracy -  85.6%, average loss - 0.408667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lang="en-GB" sz="1230" b="0" u="none" strike="noStrike">
                <a:solidFill>
                  <a:srgbClr val="d9d2e9"/>
                </a:solidFill>
                <a:effectLst/>
                <a:uFillTx/>
                <a:latin typeface="Assistant"/>
                <a:ea typeface="Assistant"/>
              </a:rPr>
              <a:t>Built in Test: accuracy -  84.7%, average loss - 0.430882</a:t>
            </a:r>
            <a:endParaRPr lang="en-GB" sz="123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47120" y="2125080"/>
            <a:ext cx="2849400" cy="89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חלק שני: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ייבוא תמונות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322;p52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הטיפוס 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CustomDataset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 ומימוש 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בדיקת הרשת עבור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327;p53"/>
          <p:cNvGrpSpPr/>
          <p:nvPr/>
        </p:nvGrpSpPr>
        <p:grpSpPr>
          <a:xfrm>
            <a:off x="2511720" y="1310760"/>
            <a:ext cx="5279400" cy="3679920"/>
            <a:chOff x="2511720" y="1310760"/>
            <a:chExt cx="5279400" cy="3679920"/>
          </a:xfrm>
        </p:grpSpPr>
        <p:pic>
          <p:nvPicPr>
            <p:cNvPr id="167" name="Google Shape;328;p53"/>
            <p:cNvPicPr/>
            <p:nvPr/>
          </p:nvPicPr>
          <p:blipFill>
            <a:blip r:embed="rId1"/>
            <a:srcRect l="49636" t="0" r="24605" b="0"/>
            <a:stretch/>
          </p:blipFill>
          <p:spPr>
            <a:xfrm>
              <a:off x="5301000" y="1310760"/>
              <a:ext cx="92628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8" name="Google Shape;329;p53"/>
            <p:cNvPicPr/>
            <p:nvPr/>
          </p:nvPicPr>
          <p:blipFill>
            <a:blip r:embed="rId2"/>
            <a:stretch/>
          </p:blipFill>
          <p:spPr>
            <a:xfrm>
              <a:off x="2511720" y="1310760"/>
              <a:ext cx="142776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9" name="Google Shape;330;p53"/>
            <p:cNvPicPr/>
            <p:nvPr/>
          </p:nvPicPr>
          <p:blipFill>
            <a:blip r:embed="rId3"/>
            <a:stretch/>
          </p:blipFill>
          <p:spPr>
            <a:xfrm>
              <a:off x="2511720" y="3205800"/>
              <a:ext cx="1427760" cy="1784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0" name="Google Shape;331;p53"/>
            <p:cNvPicPr/>
            <p:nvPr/>
          </p:nvPicPr>
          <p:blipFill>
            <a:blip r:embed="rId4"/>
            <a:stretch/>
          </p:blipFill>
          <p:spPr>
            <a:xfrm>
              <a:off x="6330240" y="3205800"/>
              <a:ext cx="142776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1" name="Google Shape;332;p53"/>
            <p:cNvPicPr/>
            <p:nvPr/>
          </p:nvPicPr>
          <p:blipFill>
            <a:blip r:embed="rId5"/>
            <a:stretch/>
          </p:blipFill>
          <p:spPr>
            <a:xfrm>
              <a:off x="6363360" y="1311120"/>
              <a:ext cx="1427760" cy="1784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2" name="Google Shape;333;p53"/>
            <p:cNvPicPr/>
            <p:nvPr/>
          </p:nvPicPr>
          <p:blipFill>
            <a:blip r:embed="rId6"/>
            <a:srcRect l="26359" t="6805" r="52042" b="2508"/>
            <a:stretch/>
          </p:blipFill>
          <p:spPr>
            <a:xfrm>
              <a:off x="4075560" y="1311480"/>
              <a:ext cx="1088640" cy="367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3" name="Google Shape;334;p53"/>
            <p:cNvPicPr/>
            <p:nvPr/>
          </p:nvPicPr>
          <p:blipFill>
            <a:blip r:embed="rId7"/>
            <a:srcRect l="75176" t="0" r="0" b="0"/>
            <a:stretch/>
          </p:blipFill>
          <p:spPr>
            <a:xfrm>
              <a:off x="5301000" y="3205800"/>
              <a:ext cx="892800" cy="1784880"/>
            </a:xfrm>
            <a:prstGeom prst="rect">
              <a:avLst/>
            </a:prstGeom>
            <a:noFill/>
            <a:ln w="0">
              <a:noFill/>
            </a:ln>
          </p:spPr>
        </p:pic>
      </p:grpSp>
      <p:graphicFrame>
        <p:nvGraphicFramePr>
          <p:cNvPr id="174" name="Google Shape;335;p53"/>
          <p:cNvGraphicFramePr/>
          <p:nvPr/>
        </p:nvGraphicFramePr>
        <p:xfrm>
          <a:off x="1044360" y="208080"/>
          <a:ext cx="5731920" cy="989280"/>
        </p:xfrm>
        <a:graphic>
          <a:graphicData uri="http://schemas.openxmlformats.org/drawingml/2006/table">
            <a:tbl>
              <a:tblPr/>
              <a:tblGrid>
                <a:gridCol w="1432800"/>
                <a:gridCol w="1432800"/>
                <a:gridCol w="1432800"/>
                <a:gridCol w="1432800"/>
              </a:tblGrid>
              <a:tr h="494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בגדים לפני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FashinMNIST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MNIST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ספרות אחרי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94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בגדים אחרי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ספרות לפני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340;p54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הטיפוס 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CustomDataset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 ומימוש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בדיקת הרשת עבור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345;p55"/>
          <p:cNvSpPr/>
          <p:nvPr/>
        </p:nvSpPr>
        <p:spPr>
          <a:xfrm>
            <a:off x="3375360" y="1031040"/>
            <a:ext cx="427572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בדוגמה הזו, אנו ניגשים לנתיב נתון, יוצרים בו תיקייה חדשה, מעבדים את כל התמונות ומכניסים תמונה מעובדת לתוך התיקייה החדשה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sldNum" idx="41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0185D6F-2A7B-450E-B4B0-BA7E30748DB7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Google Shape;347;p55"/>
          <p:cNvSpPr/>
          <p:nvPr/>
        </p:nvSpPr>
        <p:spPr>
          <a:xfrm>
            <a:off x="832680" y="2332440"/>
            <a:ext cx="6877800" cy="26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__name__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"__main__"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Example usage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"./data/myNums"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mnistified_dir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join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"mnistified"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makedirs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mnistified_dir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exist_ok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[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listdir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endswith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".png"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)]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with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open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join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as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processed_img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mnistify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processed_img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save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join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mnistified_dir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352;p56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הטיפוס 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CustomDataset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 ומימוש 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בדיקת הרשת עבור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357;p57"/>
          <p:cNvSpPr/>
          <p:nvPr/>
        </p:nvSpPr>
        <p:spPr>
          <a:xfrm>
            <a:off x="6363720" y="2412360"/>
            <a:ext cx="18345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הנחת עבודה: כל התמונות שלנו מגיעות עם רקע לבן או שקוף.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sldNum" idx="42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B62356CA-0FDA-482C-97C9-ED1E3CA28905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Google Shape;359;p57"/>
          <p:cNvSpPr/>
          <p:nvPr/>
        </p:nvSpPr>
        <p:spPr>
          <a:xfrm>
            <a:off x="1194840" y="124920"/>
            <a:ext cx="5430960" cy="46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PIL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PIL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mnistify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.mode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"RGBA"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new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8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"RGB"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8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.size, (</a:t>
            </a:r>
            <a:r>
              <a:rPr lang="en-GB" sz="8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8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8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paste without alpha channel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paste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mask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.split()[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convert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"L"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autocontrast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cutoff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point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lambda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&gt;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210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invert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getbbox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crop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resize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Resampling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LANCZOS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autocontrast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cutoff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360;p57"/>
          <p:cNvSpPr/>
          <p:nvPr/>
        </p:nvSpPr>
        <p:spPr>
          <a:xfrm>
            <a:off x="6784560" y="1418760"/>
            <a:ext cx="18345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הפונקציה מקבלת תמונה שנפתחה על ידי הספרייה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PIL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(כמו בדוגמה)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361;p57"/>
          <p:cNvSpPr/>
          <p:nvPr/>
        </p:nvSpPr>
        <p:spPr>
          <a:xfrm>
            <a:off x="6111360" y="3430080"/>
            <a:ext cx="18345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ראשית, נוודא שאין רקע שקוף לתמונות, ואם יש, נדביק אותן על רקע לבן.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366;p58"/>
          <p:cNvSpPr/>
          <p:nvPr/>
        </p:nvSpPr>
        <p:spPr>
          <a:xfrm>
            <a:off x="6126120" y="1267560"/>
            <a:ext cx="2720880" cy="19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נמיר את התמונה לגווני אפור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נלבין חלקים בהירים (רקעים שאינם לבנים)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נהפוך את הצבעים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נחתוך שוליים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נצמצם לגודל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28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על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28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פיקסלים</a:t>
            </a:r>
            <a:br>
              <a:rPr sz="1400"/>
            </a:br>
            <a:r>
              <a:rPr lang="en-GB" sz="10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כמו בשני המאגרים שאיתם אנחנו עובדים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sldNum" idx="43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9720FB5-A401-4027-AE61-25638009AECC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Google Shape;368;p58"/>
          <p:cNvSpPr/>
          <p:nvPr/>
        </p:nvSpPr>
        <p:spPr>
          <a:xfrm>
            <a:off x="1271160" y="124920"/>
            <a:ext cx="5430960" cy="46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PIL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PIL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mnistify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.mode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"RGBA"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new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"RGB"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.size, (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paste without alpha channel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paste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mask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.split()[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background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pil_img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convert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"L"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autocontrast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cutoff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point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lambda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255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&gt;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invert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getbbox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crop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bbox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resize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Resampling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fc1ff"/>
                </a:solidFill>
                <a:effectLst/>
                <a:uFillTx/>
                <a:latin typeface="Courier New"/>
                <a:ea typeface="Courier New"/>
              </a:rPr>
              <a:t>LANCZOS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ImageOps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autocontrast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cutoff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37;p23"/>
          <p:cNvPicPr/>
          <p:nvPr/>
        </p:nvPicPr>
        <p:blipFill>
          <a:blip r:embed="rId1"/>
          <a:stretch/>
        </p:blipFill>
        <p:spPr>
          <a:xfrm>
            <a:off x="0" y="360"/>
            <a:ext cx="9411840" cy="538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sldNum" idx="31"/>
          </p:nvPr>
        </p:nvSpPr>
        <p:spPr>
          <a:xfrm>
            <a:off x="0" y="0"/>
            <a:ext cx="2720880" cy="272160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1D681820-AD49-420E-8889-C29B070C613D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373;p59"/>
          <p:cNvGrpSpPr/>
          <p:nvPr/>
        </p:nvGrpSpPr>
        <p:grpSpPr>
          <a:xfrm>
            <a:off x="2511720" y="1310760"/>
            <a:ext cx="5279400" cy="3679920"/>
            <a:chOff x="2511720" y="1310760"/>
            <a:chExt cx="5279400" cy="3679920"/>
          </a:xfrm>
        </p:grpSpPr>
        <p:pic>
          <p:nvPicPr>
            <p:cNvPr id="189" name="Google Shape;374;p59"/>
            <p:cNvPicPr/>
            <p:nvPr/>
          </p:nvPicPr>
          <p:blipFill>
            <a:blip r:embed="rId1"/>
            <a:srcRect l="49636" t="0" r="24605" b="0"/>
            <a:stretch/>
          </p:blipFill>
          <p:spPr>
            <a:xfrm>
              <a:off x="5301000" y="1310760"/>
              <a:ext cx="92628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0" name="Google Shape;375;p59"/>
            <p:cNvPicPr/>
            <p:nvPr/>
          </p:nvPicPr>
          <p:blipFill>
            <a:blip r:embed="rId2"/>
            <a:stretch/>
          </p:blipFill>
          <p:spPr>
            <a:xfrm>
              <a:off x="2511720" y="1310760"/>
              <a:ext cx="142776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1" name="Google Shape;376;p59"/>
            <p:cNvPicPr/>
            <p:nvPr/>
          </p:nvPicPr>
          <p:blipFill>
            <a:blip r:embed="rId3"/>
            <a:stretch/>
          </p:blipFill>
          <p:spPr>
            <a:xfrm>
              <a:off x="2511720" y="3205800"/>
              <a:ext cx="1427760" cy="1784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2" name="Google Shape;377;p59"/>
            <p:cNvPicPr/>
            <p:nvPr/>
          </p:nvPicPr>
          <p:blipFill>
            <a:blip r:embed="rId4"/>
            <a:stretch/>
          </p:blipFill>
          <p:spPr>
            <a:xfrm>
              <a:off x="6330240" y="3205800"/>
              <a:ext cx="1427760" cy="1784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3" name="Google Shape;378;p59"/>
            <p:cNvPicPr/>
            <p:nvPr/>
          </p:nvPicPr>
          <p:blipFill>
            <a:blip r:embed="rId5"/>
            <a:stretch/>
          </p:blipFill>
          <p:spPr>
            <a:xfrm>
              <a:off x="6363360" y="1311120"/>
              <a:ext cx="1427760" cy="1784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4" name="Google Shape;379;p59"/>
            <p:cNvPicPr/>
            <p:nvPr/>
          </p:nvPicPr>
          <p:blipFill>
            <a:blip r:embed="rId6"/>
            <a:srcRect l="26359" t="6805" r="52042" b="2508"/>
            <a:stretch/>
          </p:blipFill>
          <p:spPr>
            <a:xfrm>
              <a:off x="4075560" y="1311480"/>
              <a:ext cx="1088640" cy="367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5" name="Google Shape;380;p59"/>
            <p:cNvPicPr/>
            <p:nvPr/>
          </p:nvPicPr>
          <p:blipFill>
            <a:blip r:embed="rId7"/>
            <a:srcRect l="75176" t="0" r="0" b="0"/>
            <a:stretch/>
          </p:blipFill>
          <p:spPr>
            <a:xfrm>
              <a:off x="5301000" y="3205800"/>
              <a:ext cx="892800" cy="1784880"/>
            </a:xfrm>
            <a:prstGeom prst="rect">
              <a:avLst/>
            </a:prstGeom>
            <a:noFill/>
            <a:ln w="0">
              <a:noFill/>
            </a:ln>
          </p:spPr>
        </p:pic>
      </p:grpSp>
      <p:graphicFrame>
        <p:nvGraphicFramePr>
          <p:cNvPr id="196" name="Google Shape;381;p59"/>
          <p:cNvGraphicFramePr/>
          <p:nvPr/>
        </p:nvGraphicFramePr>
        <p:xfrm>
          <a:off x="1044360" y="208080"/>
          <a:ext cx="5731920" cy="989280"/>
        </p:xfrm>
        <a:graphic>
          <a:graphicData uri="http://schemas.openxmlformats.org/drawingml/2006/table">
            <a:tbl>
              <a:tblPr/>
              <a:tblGrid>
                <a:gridCol w="1432800"/>
                <a:gridCol w="1432800"/>
                <a:gridCol w="1432800"/>
                <a:gridCol w="1432800"/>
              </a:tblGrid>
              <a:tr h="494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בגדים לפני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FashinMNIST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MNIST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ספרות אחרי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94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בגדים אחרי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200" b="0" u="none" strike="noStrike">
                          <a:solidFill>
                            <a:srgbClr val="fce5cd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ספרות לפני עיבוד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91080" marB="9108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386;p60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בניית הטיפוס </a:t>
            </a:r>
            <a:r>
              <a:rPr lang="en-GB" sz="1900" b="1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CustomDataset</a:t>
            </a:r>
            <a:r>
              <a:rPr lang="en-GB" sz="1900" b="1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 ומימוש 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בדיקת הרשת עבור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91;p61"/>
          <p:cNvSpPr/>
          <p:nvPr/>
        </p:nvSpPr>
        <p:spPr>
          <a:xfrm>
            <a:off x="5319000" y="1411560"/>
            <a:ext cx="2945880" cy="29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ביצירת אובייקט מטיפוס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אנו מספקים: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נתיב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פונקציית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transform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(כמו במאגר רגיל)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פונקציית עיבוד תמונה (ברירת מחדל - מסופקת לבד)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בשעת היצירה, האובייקט: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שומר את הנתונים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יוצר רשימה של קבצים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sldNum" idx="44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57EDA3AC-9F82-465C-831B-66CAB4DAD0C0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0" name="Google Shape;393;p61"/>
          <p:cNvSpPr/>
          <p:nvPr/>
        </p:nvSpPr>
        <p:spPr>
          <a:xfrm>
            <a:off x="1194840" y="10080"/>
            <a:ext cx="5430960" cy="51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utils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None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mnistify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[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listdir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endswith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".png"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)]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__len__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__getitem__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idx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idx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Assuming the label is the first digit of the filename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label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int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9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open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join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label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398;p62"/>
          <p:cNvSpPr/>
          <p:nvPr/>
        </p:nvSpPr>
        <p:spPr>
          <a:xfrm>
            <a:off x="5647680" y="2423880"/>
            <a:ext cx="2945880" cy="20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כאשר אובייקט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ייקרא לספק תמונה, הוא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יפתח את התמונה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יעבד אותה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יפעיל פונקציית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transform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r" rtl="1">
              <a:lnSpc>
                <a:spcPct val="135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יחזיר זוג סדור של תמונה ותווית (שמזוהה לפי שם הקובץ)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45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4A56301-7FB3-4E6E-8C0C-767630C498C0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Google Shape;400;p62"/>
          <p:cNvSpPr/>
          <p:nvPr/>
        </p:nvSpPr>
        <p:spPr>
          <a:xfrm>
            <a:off x="1042560" y="14760"/>
            <a:ext cx="543096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utils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None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mnistify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[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listdir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endswith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".png"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)]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__len__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len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1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__getitem__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idx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idx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6a9955"/>
                </a:solidFill>
                <a:effectLst/>
                <a:uFillTx/>
                <a:latin typeface="Courier New"/>
                <a:ea typeface="Courier New"/>
              </a:rPr>
              <a:t># Assuming the label is the first digit of the filename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label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int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[</a:t>
            </a:r>
            <a:r>
              <a:rPr lang="en-GB" sz="11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0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])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open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os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join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img_name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img_process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: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1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image</a:t>
            </a:r>
            <a:r>
              <a:rPr lang="en-GB" sz="11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1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label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 idx="46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E2BCC6A6-0694-44AD-B0D1-EBAE93C6DBB6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Google Shape;406;p63"/>
          <p:cNvSpPr/>
          <p:nvPr/>
        </p:nvSpPr>
        <p:spPr>
          <a:xfrm>
            <a:off x="1042560" y="48600"/>
            <a:ext cx="4016520" cy="50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endParaRPr lang="en-GB" sz="8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v2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as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endParaRPr lang="en-GB" sz="8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custom_dataset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endParaRPr lang="en-GB" sz="8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8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8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8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endParaRPr lang="en-GB" sz="8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():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9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Compose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([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ToImage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ToDtype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br>
              <a:rPr sz="900"/>
            </a:b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9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9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scale</a:t>
            </a:r>
            <a:r>
              <a:rPr lang="en-GB" sz="9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])</a:t>
            </a: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fashion_train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FashionMNIST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root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"data"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download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fashion_test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FashionMNIST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root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"data"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download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407;p63"/>
          <p:cNvSpPr/>
          <p:nvPr/>
        </p:nvSpPr>
        <p:spPr>
          <a:xfrm>
            <a:off x="4272120" y="223920"/>
            <a:ext cx="3249000" cy="50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number_train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MNIST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root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"data"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download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number_test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MNIST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root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"data"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False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download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my_fashion_test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"./data/myFashion"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my_number_test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9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path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"./data/myNums"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95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95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95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9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9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408;p63"/>
          <p:cNvSpPr/>
          <p:nvPr/>
        </p:nvSpPr>
        <p:spPr>
          <a:xfrm>
            <a:off x="6919560" y="1780200"/>
            <a:ext cx="1885320" cy="7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נשים לב לשני המאגרים האחרונים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413;p64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הטיפוס 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CustomDataset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 ומימוש 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בדיקת הרשת עבור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418;p65"/>
          <p:cNvSpPr/>
          <p:nvPr/>
        </p:nvSpPr>
        <p:spPr>
          <a:xfrm>
            <a:off x="1350360" y="1344600"/>
            <a:ext cx="6442920" cy="24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ייבוא תמונות והכנת מאגר נתונים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יצירת אוסף תמונות מותאם אישית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פתיחת תמונה והכנה לעיבוד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עיבוד תמונה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הטיפוס 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CustomDataset</a:t>
            </a:r>
            <a:r>
              <a:rPr lang="en-GB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ea typeface="Assistant Medium"/>
              </a:rPr>
              <a:t> ומימוש 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בדיקת הרשת עבור הנתונים </a:t>
            </a:r>
            <a:r>
              <a:rPr lang="en-GB" sz="1900" b="1" u="none" strike="noStrike">
                <a:solidFill>
                  <a:schemeClr val="lt2"/>
                </a:solidFill>
                <a:effectLst/>
                <a:uFillTx/>
                <a:latin typeface="Assistant"/>
                <a:ea typeface="Assistant"/>
              </a:rPr>
              <a:t>(או: החלום ושברו)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074600" y="204840"/>
            <a:ext cx="3764160" cy="458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5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5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endParaRPr lang="en-GB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Module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super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.linear_relu_stack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45720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nn.Sequential(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64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nn.ReLU(),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nn.Linear(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32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forward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linear_relu_stack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x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logits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897440" y="1467360"/>
            <a:ext cx="3327480" cy="37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class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Long_Model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super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__init__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Flatten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linear_relu_stack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Sequential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28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ReLU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nn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Linear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1024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self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rtl="1">
              <a:lnSpc>
                <a:spcPct val="9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425;p66"/>
          <p:cNvSpPr/>
          <p:nvPr/>
        </p:nvSpPr>
        <p:spPr>
          <a:xfrm>
            <a:off x="4037760" y="137880"/>
            <a:ext cx="348480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כרגע יש לנו שני מודלים:</a:t>
            </a:r>
            <a:br>
              <a:rPr sz="1600"/>
            </a:b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בסיסי - 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52650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פרמטרים, 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3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שכבות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~</a:t>
            </a:r>
            <a:r>
              <a:rPr lang="en-GB" sz="10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4</a:t>
            </a:r>
            <a:r>
              <a:rPr lang="en-GB" sz="10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פעמים המודל שראינו בכיתה</a:t>
            </a:r>
            <a:br>
              <a:rPr sz="1600"/>
            </a:br>
            <a:r>
              <a:rPr lang="he" sz="16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ארוך - 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2913290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פרמטרים, 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4</a:t>
            </a:r>
            <a:r>
              <a:rPr lang="en-GB" sz="16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שכבות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430;p67"/>
          <p:cNvSpPr/>
          <p:nvPr/>
        </p:nvSpPr>
        <p:spPr>
          <a:xfrm>
            <a:off x="1194840" y="10080"/>
            <a:ext cx="7601760" cy="35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models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current_accelerator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type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is_available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my_fashion_test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my_number_test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431;p67"/>
          <p:cNvSpPr/>
          <p:nvPr/>
        </p:nvSpPr>
        <p:spPr>
          <a:xfrm>
            <a:off x="1049400" y="3967920"/>
            <a:ext cx="704484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נריץ כל אחד מהמודלים פעמיים: כל פעם הם יתאמנו על מאגר אחד של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, ויבחנו את עצמם על מאגר הבדיקה שלהם ועל מאגר הבדיקה שלי.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sldNum" idx="47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E051AC74-2A11-447C-A153-B0E4CC5BD503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437;p68"/>
          <p:cNvSpPr/>
          <p:nvPr/>
        </p:nvSpPr>
        <p:spPr>
          <a:xfrm>
            <a:off x="1194840" y="10080"/>
            <a:ext cx="7601760" cy="35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models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*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main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current_accelerator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type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accelerator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is_available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else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"cpu"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fashion_test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my_fashion_test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deep_learning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number_train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test_d1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number_test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test_d2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my_number_test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br>
              <a:rPr sz="1200"/>
            </a:b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	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device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model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Base_Model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epochs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b5cea8"/>
                </a:solidFill>
                <a:effectLst/>
                <a:uFillTx/>
                <a:latin typeface="Courier New"/>
                <a:ea typeface="Courier New"/>
              </a:rPr>
              <a:t>10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438;p68"/>
          <p:cNvSpPr/>
          <p:nvPr/>
        </p:nvSpPr>
        <p:spPr>
          <a:xfrm>
            <a:off x="1049400" y="4152960"/>
            <a:ext cx="70448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ctr" rtl="1">
              <a:lnSpc>
                <a:spcPct val="135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לאיזו רמת דיוק אנחנו מצפים?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sldNum" idx="48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6DEA192-2AAD-41AA-BD63-1CDF12FA033C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14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43;p24"/>
          <p:cNvSpPr/>
          <p:nvPr/>
        </p:nvSpPr>
        <p:spPr>
          <a:xfrm>
            <a:off x="1350360" y="883800"/>
            <a:ext cx="6442920" cy="33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21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מימוש מודל לזיהוי תמונה</a:t>
            </a:r>
            <a:endParaRPr lang="en-GB" sz="2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00000"/>
              </a:lnSpc>
              <a:tabLst>
                <a:tab algn="l" pos="0"/>
              </a:tabLst>
            </a:pP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הורדה והתקנה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"/>
              <a:buChar char="◄"/>
              <a:tabLst>
                <a:tab algn="l" pos="0"/>
              </a:tabLst>
            </a:pPr>
            <a:r>
              <a:rPr lang="he" sz="1900" b="1" u="none" strike="noStrike">
                <a:solidFill>
                  <a:schemeClr val="lt2"/>
                </a:solidFill>
                <a:effectLst/>
                <a:uFillTx/>
                <a:latin typeface="Assistant"/>
                <a:cs typeface="Assistant"/>
              </a:rPr>
              <a:t>הכנת המודל: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פונקציה להמרת מטריצה של נתונים מספריים לטנזור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הורדת מסד 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◆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היכרות עם מסד הנתונים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בניית רשת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פונקציית הפסד, אופטימייזר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אימון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 algn="r" rtl="1">
              <a:lnSpc>
                <a:spcPct val="100000"/>
              </a:lnSpc>
              <a:buClr>
                <a:srgbClr val="adadad"/>
              </a:buClr>
              <a:buFont typeface="Assistant Medium"/>
              <a:buChar char="◄"/>
              <a:tabLst>
                <a:tab algn="l" pos="0"/>
              </a:tabLst>
            </a:pPr>
            <a:r>
              <a:rPr lang="he" sz="1900" b="0" u="none" strike="noStrike">
                <a:solidFill>
                  <a:schemeClr val="lt2"/>
                </a:solidFill>
                <a:effectLst/>
                <a:uFillTx/>
                <a:latin typeface="Assistant Medium"/>
                <a:cs typeface="Assistant Medium"/>
              </a:rPr>
              <a:t>בדיקה</a:t>
            </a:r>
            <a:endParaRPr lang="en-GB" sz="1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444;p69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20" name="Google Shape;445;p69"/>
          <p:cNvGraphicFramePr/>
          <p:nvPr/>
        </p:nvGraphicFramePr>
        <p:xfrm>
          <a:off x="2197080" y="1164960"/>
          <a:ext cx="4292640" cy="2410920"/>
        </p:xfrm>
        <a:graphic>
          <a:graphicData uri="http://schemas.openxmlformats.org/drawingml/2006/table">
            <a:tbl>
              <a:tblPr/>
              <a:tblGrid>
                <a:gridCol w="1430640"/>
                <a:gridCol w="1430640"/>
                <a:gridCol w="1430640"/>
              </a:tblGrid>
              <a:tr h="40176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Digits test: Epoch 10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0176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accuracy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average loss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0176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98.1%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0.065016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0176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Built in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96.9%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0.104066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0176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Custom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15.0%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9.682600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0176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Done! Training time: 125.86 seconds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450;p70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22" name="Google Shape;451;p70"/>
          <p:cNvGraphicFramePr/>
          <p:nvPr/>
        </p:nvGraphicFramePr>
        <p:xfrm>
          <a:off x="2197080" y="1173960"/>
          <a:ext cx="4292640" cy="2348280"/>
        </p:xfrm>
        <a:graphic>
          <a:graphicData uri="http://schemas.openxmlformats.org/drawingml/2006/table">
            <a:tbl>
              <a:tblPr/>
              <a:tblGrid>
                <a:gridCol w="1430640"/>
                <a:gridCol w="1430640"/>
                <a:gridCol w="1430640"/>
              </a:tblGrid>
              <a:tr h="39132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Digits test: Epoch 10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132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accuracy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average loss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99.4%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0.019162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Built in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97.9%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0.099772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Custom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40.0%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8.756287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9132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Done! Training time: 347.49 seconds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456;p71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24" name="Google Shape;457;p71"/>
          <p:cNvGraphicFramePr/>
          <p:nvPr/>
        </p:nvGraphicFramePr>
        <p:xfrm>
          <a:off x="2219400" y="1565640"/>
          <a:ext cx="4292640" cy="1988640"/>
        </p:xfrm>
        <a:graphic>
          <a:graphicData uri="http://schemas.openxmlformats.org/drawingml/2006/table">
            <a:tbl>
              <a:tblPr/>
              <a:tblGrid>
                <a:gridCol w="1430640"/>
                <a:gridCol w="1430640"/>
                <a:gridCol w="1430640"/>
              </a:tblGrid>
              <a:tr h="33120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Fashion test: Epoch 10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312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accuracy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average loss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312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88.7%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0.310734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312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Built in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86.9%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0.368029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312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Custom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35.0%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7.979598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3120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Done! Training time: 125.08 seconds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462;p72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26" name="Google Shape;463;p72"/>
          <p:cNvGraphicFramePr/>
          <p:nvPr/>
        </p:nvGraphicFramePr>
        <p:xfrm>
          <a:off x="2197080" y="1462320"/>
          <a:ext cx="4292640" cy="1815840"/>
        </p:xfrm>
        <a:graphic>
          <a:graphicData uri="http://schemas.openxmlformats.org/drawingml/2006/table">
            <a:tbl>
              <a:tblPr/>
              <a:tblGrid>
                <a:gridCol w="1430640"/>
                <a:gridCol w="1430640"/>
                <a:gridCol w="1430640"/>
              </a:tblGrid>
              <a:tr h="30240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Fashion test: Epoch 10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024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accuracy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average loss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024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91.8%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0.211786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024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Built in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0.377560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02400"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Custom Test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50.0%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5.687222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02400">
                <a:tc gridSpan="3"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Done! Training time: 471.69 seconds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468;p73"/>
          <p:cNvPicPr/>
          <p:nvPr/>
        </p:nvPicPr>
        <p:blipFill>
          <a:blip r:embed="rId1"/>
          <a:stretch/>
        </p:blipFill>
        <p:spPr>
          <a:xfrm>
            <a:off x="1025640" y="1245240"/>
            <a:ext cx="3390480" cy="265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Google Shape;469;p73"/>
          <p:cNvPicPr/>
          <p:nvPr/>
        </p:nvPicPr>
        <p:blipFill>
          <a:blip r:embed="rId2"/>
          <a:stretch/>
        </p:blipFill>
        <p:spPr>
          <a:xfrm>
            <a:off x="4543920" y="1245240"/>
            <a:ext cx="3390480" cy="265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Google Shape;470;p73"/>
          <p:cNvSpPr/>
          <p:nvPr/>
        </p:nvSpPr>
        <p:spPr>
          <a:xfrm>
            <a:off x="1025640" y="295200"/>
            <a:ext cx="690912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המודל הטוב דיו: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השוואה לביצועי </a:t>
            </a: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VGG16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471;p73"/>
          <p:cNvSpPr/>
          <p:nvPr/>
        </p:nvSpPr>
        <p:spPr>
          <a:xfrm>
            <a:off x="4546440" y="4122360"/>
            <a:ext cx="3390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FashionMNIST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472;p73"/>
          <p:cNvSpPr/>
          <p:nvPr/>
        </p:nvSpPr>
        <p:spPr>
          <a:xfrm>
            <a:off x="1025640" y="4122360"/>
            <a:ext cx="3390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473;p73"/>
          <p:cNvSpPr/>
          <p:nvPr/>
        </p:nvSpPr>
        <p:spPr>
          <a:xfrm>
            <a:off x="1025640" y="4613040"/>
            <a:ext cx="69091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000" b="0" u="sng" strike="noStrike">
                <a:solidFill>
                  <a:schemeClr val="hlink"/>
                </a:solidFill>
                <a:effectLst/>
                <a:uFillTx/>
                <a:latin typeface="Assistant"/>
                <a:ea typeface="Assistant"/>
                <a:hlinkClick r:id="rId3"/>
              </a:rPr>
              <a:t>https://www.kaggle.com/code/shreyasi2002/vgg16-on-mnist-and-fashion-mnist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478;p74"/>
          <p:cNvSpPr/>
          <p:nvPr/>
        </p:nvSpPr>
        <p:spPr>
          <a:xfrm>
            <a:off x="1025640" y="295200"/>
            <a:ext cx="690912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המודל הטוב דיו: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השוואה לביצועי </a:t>
            </a: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VGG16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ff2cc"/>
                </a:solidFill>
                <a:effectLst/>
                <a:uFillTx/>
                <a:latin typeface="Assistant"/>
                <a:cs typeface="Assistant"/>
              </a:rPr>
              <a:t>אחרי </a:t>
            </a:r>
            <a:r>
              <a:rPr lang="en-GB" sz="1400" b="0" u="none" strike="noStrike">
                <a:solidFill>
                  <a:srgbClr val="fff2cc"/>
                </a:solidFill>
                <a:effectLst/>
                <a:uFillTx/>
                <a:latin typeface="Assistant"/>
                <a:ea typeface="Assistant"/>
              </a:rPr>
              <a:t>10</a:t>
            </a:r>
            <a:r>
              <a:rPr lang="en-GB" sz="1400" b="0" u="none" strike="noStrike">
                <a:solidFill>
                  <a:srgbClr val="fff2cc"/>
                </a:solidFill>
                <a:effectLst/>
                <a:uFillTx/>
                <a:latin typeface="Assistant"/>
                <a:ea typeface="Assistant"/>
              </a:rPr>
              <a:t> סבבים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479;p74"/>
          <p:cNvSpPr/>
          <p:nvPr/>
        </p:nvSpPr>
        <p:spPr>
          <a:xfrm>
            <a:off x="4545360" y="3921120"/>
            <a:ext cx="3390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FashionMNIST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480;p74"/>
          <p:cNvSpPr/>
          <p:nvPr/>
        </p:nvSpPr>
        <p:spPr>
          <a:xfrm>
            <a:off x="1024560" y="3921120"/>
            <a:ext cx="3390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481;p74"/>
          <p:cNvSpPr/>
          <p:nvPr/>
        </p:nvSpPr>
        <p:spPr>
          <a:xfrm>
            <a:off x="1025640" y="4613040"/>
            <a:ext cx="69091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000" b="0" u="sng" strike="noStrike">
                <a:solidFill>
                  <a:schemeClr val="hlink"/>
                </a:solidFill>
                <a:effectLst/>
                <a:uFillTx/>
                <a:latin typeface="Assistant"/>
                <a:ea typeface="Assistant"/>
                <a:hlinkClick r:id="rId1"/>
              </a:rPr>
              <a:t>https://www.kaggle.com/code/shreyasi2002/vgg16-on-mnist-and-fashion-mnist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37" name="Google Shape;482;p74"/>
          <p:cNvGraphicFramePr/>
          <p:nvPr/>
        </p:nvGraphicFramePr>
        <p:xfrm>
          <a:off x="4874400" y="1648080"/>
          <a:ext cx="2734560" cy="1846800"/>
        </p:xfrm>
        <a:graphic>
          <a:graphicData uri="http://schemas.openxmlformats.org/drawingml/2006/table">
            <a:tbl>
              <a:tblPr/>
              <a:tblGrid>
                <a:gridCol w="911520"/>
                <a:gridCol w="911520"/>
                <a:gridCol w="911520"/>
              </a:tblGrid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Test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Base_Model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86.9%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88.7%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Long_Model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91.8%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5043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Mandal’s</a:t>
                      </a:r>
                      <a:br>
                        <a:rPr sz="1200"/>
                      </a:b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VGG</a:t>
                      </a:r>
                      <a:br>
                        <a:rPr sz="1200"/>
                      </a:b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implementation</a:t>
                      </a:r>
                      <a:endParaRPr lang="en-GB" sz="10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92%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95%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8" name="Google Shape;483;p74"/>
          <p:cNvGraphicFramePr/>
          <p:nvPr/>
        </p:nvGraphicFramePr>
        <p:xfrm>
          <a:off x="1353600" y="1648080"/>
          <a:ext cx="2734560" cy="1846800"/>
        </p:xfrm>
        <a:graphic>
          <a:graphicData uri="http://schemas.openxmlformats.org/drawingml/2006/table">
            <a:tbl>
              <a:tblPr/>
              <a:tblGrid>
                <a:gridCol w="911520"/>
                <a:gridCol w="911520"/>
                <a:gridCol w="911520"/>
              </a:tblGrid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אחרי </a:t>
                      </a:r>
                      <a:br>
                        <a:rPr sz="1400"/>
                      </a:b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10</a:t>
                      </a: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 סבבים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Test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Base_Model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96.9%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98.1%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Long_Model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97.9%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99.4%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5043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Mandal’s</a:t>
                      </a:r>
                      <a:br>
                        <a:rPr sz="1200"/>
                      </a:b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VGG</a:t>
                      </a:r>
                      <a:br>
                        <a:rPr sz="1200"/>
                      </a:b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implementation</a:t>
                      </a:r>
                      <a:endParaRPr lang="en-GB" sz="10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99%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488;p75"/>
          <p:cNvSpPr/>
          <p:nvPr/>
        </p:nvSpPr>
        <p:spPr>
          <a:xfrm>
            <a:off x="4431600" y="295200"/>
            <a:ext cx="350280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המודל הטוב דיו: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השוואה לביצועי </a:t>
            </a: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VGG16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ff2cc"/>
                </a:solidFill>
                <a:effectLst/>
                <a:uFillTx/>
                <a:latin typeface="Assistant"/>
                <a:cs typeface="Assistant"/>
              </a:rPr>
              <a:t>אחרי </a:t>
            </a:r>
            <a:r>
              <a:rPr lang="en-GB" sz="1400" b="0" u="none" strike="noStrike">
                <a:solidFill>
                  <a:srgbClr val="fff2cc"/>
                </a:solidFill>
                <a:effectLst/>
                <a:uFillTx/>
                <a:latin typeface="Assistant"/>
                <a:ea typeface="Assistant"/>
              </a:rPr>
              <a:t>10</a:t>
            </a:r>
            <a:r>
              <a:rPr lang="en-GB" sz="1400" b="0" u="none" strike="noStrike">
                <a:solidFill>
                  <a:srgbClr val="fff2cc"/>
                </a:solidFill>
                <a:effectLst/>
                <a:uFillTx/>
                <a:latin typeface="Assistant"/>
                <a:ea typeface="Assistant"/>
              </a:rPr>
              <a:t> סבבים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489;p75"/>
          <p:cNvSpPr/>
          <p:nvPr/>
        </p:nvSpPr>
        <p:spPr>
          <a:xfrm>
            <a:off x="4545360" y="3921120"/>
            <a:ext cx="3390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FashionMNIST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41" name="Google Shape;490;p75"/>
          <p:cNvGraphicFramePr/>
          <p:nvPr/>
        </p:nvGraphicFramePr>
        <p:xfrm>
          <a:off x="4874400" y="1648080"/>
          <a:ext cx="2734560" cy="1846800"/>
        </p:xfrm>
        <a:graphic>
          <a:graphicData uri="http://schemas.openxmlformats.org/drawingml/2006/table">
            <a:tbl>
              <a:tblPr/>
              <a:tblGrid>
                <a:gridCol w="911520"/>
                <a:gridCol w="911520"/>
                <a:gridCol w="911520"/>
              </a:tblGrid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Test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he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cs typeface="Assistant"/>
                        </a:rPr>
                        <a:t>דיוק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Train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Base_Model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86.9%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88.7%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Long_Model</a:t>
                      </a:r>
                      <a:endParaRPr lang="en-GB" sz="12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88.0%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91.8%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5043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Mandal’s</a:t>
                      </a:r>
                      <a:br>
                        <a:rPr sz="1200"/>
                      </a:br>
                      <a:r>
                        <a:rPr lang="en-GB" sz="12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VGG</a:t>
                      </a:r>
                      <a:br>
                        <a:rPr sz="1200"/>
                      </a:br>
                      <a:r>
                        <a:rPr lang="en-GB" sz="10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implementation</a:t>
                      </a:r>
                      <a:endParaRPr lang="en-GB" sz="10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4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92%</a:t>
                      </a:r>
                      <a:endParaRPr lang="en-GB" sz="14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0" bIns="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rgbClr val="fff2cc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95%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 marT="0" marB="0">
                    <a:lnL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9e9e9e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2" name="Google Shape;491;p75"/>
          <p:cNvPicPr/>
          <p:nvPr/>
        </p:nvPicPr>
        <p:blipFill>
          <a:blip r:embed="rId1"/>
          <a:stretch/>
        </p:blipFill>
        <p:spPr>
          <a:xfrm>
            <a:off x="1025640" y="499680"/>
            <a:ext cx="3405600" cy="204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Google Shape;492;p75"/>
          <p:cNvSpPr/>
          <p:nvPr/>
        </p:nvSpPr>
        <p:spPr>
          <a:xfrm>
            <a:off x="1010880" y="3126960"/>
            <a:ext cx="33904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lang="he" sz="18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מודל נוסף עם </a:t>
            </a: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420</a:t>
            </a: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מיליון פרמטרים</a:t>
            </a:r>
            <a:br>
              <a:rPr sz="1800"/>
            </a:br>
            <a:r>
              <a:rPr lang="en-GB" sz="18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(שלא רץ על המחשב שלי)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rtl="1">
              <a:lnSpc>
                <a:spcPct val="100000"/>
              </a:lnSpc>
              <a:tabLst>
                <a:tab algn="l" pos="0"/>
              </a:tabLst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3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אחי בנה מודל גדול יותר, והריץ אותו על המחשב שלו. הביצועים השתפרו פלאים בזיהוי הספרות הידניות, ובקושי בתחומים אחרים</a:t>
            </a:r>
            <a:endParaRPr lang="en-GB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47120" y="2348280"/>
            <a:ext cx="28494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lang="he" sz="29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תודה רבה</a:t>
            </a:r>
            <a:endParaRPr lang="en-GB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Num" idx="49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2457AAE1-8458-4DF7-A662-B4A517E021BA}" type="slidenum">
              <a:rPr lang="en-GB" sz="1600" b="0" u="none" strike="noStrike">
                <a:solidFill>
                  <a:srgbClr val="dddddd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48;p25"/>
          <p:cNvSpPr/>
          <p:nvPr/>
        </p:nvSpPr>
        <p:spPr>
          <a:xfrm>
            <a:off x="252360" y="2167200"/>
            <a:ext cx="8372520" cy="8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הפונקציה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to_tensor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מחזירה אובייקט.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האובייקט הזה בהמשך ייקח בהמשך כל פיקסל, ותהפוך אותו למספר עשרוני מהטווח [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0,1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].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rtl="1"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lang="he" sz="11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הספריה </a:t>
            </a:r>
            <a:r>
              <a:rPr lang="en-GB" sz="11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torch</a:t>
            </a:r>
            <a:r>
              <a:rPr lang="en-GB" sz="11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מכילה מתודה ישנה (</a:t>
            </a:r>
            <a:r>
              <a:rPr lang="en-GB" sz="11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ToTensor</a:t>
            </a:r>
            <a:r>
              <a:rPr lang="en-GB" sz="11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) שיוצרת את האובייקט. הדרך המוצגת כאן היא הדרך שמומלצת בתיעוד הספריה, היא אמורה להיות יעילה יותר, והיא מספקת לנו הצצה אל מאחורי הקלעים.</a:t>
            </a:r>
            <a:endParaRPr lang="en-GB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00" name="Google Shape;149;p25"/>
          <p:cNvGraphicFramePr/>
          <p:nvPr/>
        </p:nvGraphicFramePr>
        <p:xfrm>
          <a:off x="1607400" y="3138840"/>
          <a:ext cx="2665440" cy="1820160"/>
        </p:xfrm>
        <a:graphic>
          <a:graphicData uri="http://schemas.openxmlformats.org/drawingml/2006/table">
            <a:tbl>
              <a:tblPr/>
              <a:tblGrid>
                <a:gridCol w="533160"/>
                <a:gridCol w="533160"/>
                <a:gridCol w="533160"/>
                <a:gridCol w="533160"/>
                <a:gridCol w="532800"/>
              </a:tblGrid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25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255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51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25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25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204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153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153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66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Google Shape;150;p25"/>
          <p:cNvGraphicFramePr/>
          <p:nvPr/>
        </p:nvGraphicFramePr>
        <p:xfrm>
          <a:off x="5059440" y="3138840"/>
          <a:ext cx="2665440" cy="1820160"/>
        </p:xfrm>
        <a:graphic>
          <a:graphicData uri="http://schemas.openxmlformats.org/drawingml/2006/table">
            <a:tbl>
              <a:tblPr/>
              <a:tblGrid>
                <a:gridCol w="533160"/>
                <a:gridCol w="533160"/>
                <a:gridCol w="533160"/>
                <a:gridCol w="533160"/>
                <a:gridCol w="532800"/>
              </a:tblGrid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0.1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1.0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0.2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0.1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0.1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0.8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0.6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0.259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63960"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2400" rIns="32400" tIns="32400" bIns="32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ssistant"/>
                          <a:ea typeface="Assistant"/>
                        </a:rPr>
                        <a:t>0.0</a:t>
                      </a:r>
                      <a:endParaRPr lang="en-GB" sz="16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2400" marR="32400" marT="32400" marB="32400">
                    <a:lnL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L>
                    <a:lnR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00000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PlaceHolder 1"/>
          <p:cNvSpPr>
            <a:spLocks noGrp="1"/>
          </p:cNvSpPr>
          <p:nvPr>
            <p:ph type="sldNum" idx="32"/>
          </p:nvPr>
        </p:nvSpPr>
        <p:spPr>
          <a:xfrm>
            <a:off x="0" y="0"/>
            <a:ext cx="2720880" cy="272160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5F38EF5-3532-4201-97D2-103FB102F3FB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Google Shape;152;p25"/>
          <p:cNvSpPr/>
          <p:nvPr/>
        </p:nvSpPr>
        <p:spPr>
          <a:xfrm>
            <a:off x="966240" y="240120"/>
            <a:ext cx="6438240" cy="18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v2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as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custom_dataset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():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2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Compose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([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ToImage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   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ToDtype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scale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])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57;p26"/>
          <p:cNvSpPr/>
          <p:nvPr/>
        </p:nvSpPr>
        <p:spPr>
          <a:xfrm>
            <a:off x="4737240" y="1182600"/>
            <a:ext cx="3857400" cy="266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spAutoFit/>
          </a:bodyPr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המתודה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datasets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מספקת לנו גישה למאגר של ערכות נתונים. לצורך הדוגמה הזו בחרנו במאגר 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FashinMNIST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.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rtl="1">
              <a:lnSpc>
                <a:spcPct val="100000"/>
              </a:lnSpc>
              <a:tabLst>
                <a:tab algn="l" pos="0"/>
              </a:tabLst>
            </a:pPr>
            <a:r>
              <a:rPr lang="he" sz="1400" b="0" u="none" strike="noStrike">
                <a:solidFill>
                  <a:srgbClr val="fce5cd"/>
                </a:solidFill>
                <a:effectLst/>
                <a:uFillTx/>
                <a:latin typeface="Assistant"/>
                <a:cs typeface="Assistant"/>
              </a:rPr>
              <a:t>בדוגמה, אנו יוצרים אובייקט </a:t>
            </a:r>
            <a:r>
              <a:rPr lang="en-GB" sz="14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FashionMNIST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, וקובעים: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root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היכן מקום המאגר (במקרה זה - תת תיקייה בתוך התיקייה הנוכחית)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train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איזה חלק של המאגר להוריד (אימון או בדיקה)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download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האם להוריד את המאגר אם הוא חסר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17520" algn="just" rtl="1">
              <a:lnSpc>
                <a:spcPct val="100000"/>
              </a:lnSpc>
              <a:buClr>
                <a:srgbClr val="fce5cd"/>
              </a:buClr>
              <a:buFont typeface="Assistant"/>
              <a:buChar char="●"/>
              <a:tabLst>
                <a:tab algn="l" pos="0"/>
              </a:tabLst>
            </a:pP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transform</a:t>
            </a:r>
            <a:r>
              <a:rPr lang="en-GB" sz="14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- כאן אנו מצמידים למאגר את האובייקט שיצרנו קודם, שבאמצעותו הוא יהפוך כל תמונה לטנזור לפני שיעביר לנו אותה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sldNum" idx="33"/>
          </p:nvPr>
        </p:nvSpPr>
        <p:spPr>
          <a:xfrm>
            <a:off x="0" y="0"/>
            <a:ext cx="2720880" cy="330120"/>
          </a:xfrm>
          <a:prstGeom prst="rect">
            <a:avLst/>
          </a:prstGeom>
          <a:noFill/>
          <a:ln w="0">
            <a:noFill/>
          </a:ln>
        </p:spPr>
        <p:txBody>
          <a:bodyPr lIns="82800" rIns="82800" tIns="41400" bIns="4140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DF18138B-C31D-49CF-9FE5-A8FCE59A9099}" type="slidenum">
              <a:rPr lang="en-GB" sz="1600" b="0" u="none" strike="noStrike">
                <a:solidFill>
                  <a:schemeClr val="lt2"/>
                </a:solidFill>
                <a:effectLst/>
                <a:uFillTx/>
                <a:latin typeface="Verdana"/>
                <a:ea typeface="Verdana"/>
              </a:rPr>
              <a:t>&lt;מספר&gt;</a:t>
            </a:fld>
            <a:endParaRPr lang="en-GB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Google Shape;159;p26"/>
          <p:cNvSpPr/>
          <p:nvPr/>
        </p:nvSpPr>
        <p:spPr>
          <a:xfrm>
            <a:off x="966240" y="116280"/>
            <a:ext cx="3646080" cy="44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torchvision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v2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as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from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custom_dataset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CustomDataset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import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def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():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r>
              <a:rPr lang="en-GB" sz="1000" b="0" u="none" strike="noStrike">
                <a:solidFill>
                  <a:srgbClr val="c586c0"/>
                </a:solidFill>
                <a:effectLst/>
                <a:uFillTx/>
                <a:latin typeface="Courier New"/>
                <a:ea typeface="Courier New"/>
              </a:rPr>
              <a:t>return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Compose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([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0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ToImage</a:t>
            </a: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8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transforms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8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ToDtype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r>
              <a:rPr lang="en-GB" sz="8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torch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8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float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 </a:t>
            </a:r>
            <a:r>
              <a:rPr lang="en-GB" sz="8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scale</a:t>
            </a:r>
            <a:r>
              <a:rPr lang="en-GB" sz="8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8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8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),</a:t>
            </a:r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])</a:t>
            </a: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lang="en-GB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train_data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datasets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.</a:t>
            </a:r>
            <a:r>
              <a:rPr lang="en-GB" sz="1200" b="0" u="none" strike="noStrike">
                <a:solidFill>
                  <a:srgbClr val="4ec9b0"/>
                </a:solidFill>
                <a:effectLst/>
                <a:uFillTx/>
                <a:latin typeface="Courier New"/>
                <a:ea typeface="Courier New"/>
              </a:rPr>
              <a:t>FashionMNIST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root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ce9178"/>
                </a:solidFill>
                <a:effectLst/>
                <a:uFillTx/>
                <a:latin typeface="Courier New"/>
                <a:ea typeface="Courier New"/>
              </a:rPr>
              <a:t>"data"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train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download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569cd6"/>
                </a:solidFill>
                <a:effectLst/>
                <a:uFillTx/>
                <a:latin typeface="Courier New"/>
                <a:ea typeface="Courier New"/>
              </a:rPr>
              <a:t>True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    </a:t>
            </a:r>
            <a:r>
              <a:rPr lang="en-GB" sz="1200" b="0" u="none" strike="noStrike">
                <a:solidFill>
                  <a:srgbClr val="9cdcfe"/>
                </a:solidFill>
                <a:effectLst/>
                <a:uFillTx/>
                <a:latin typeface="Courier New"/>
                <a:ea typeface="Courier New"/>
              </a:rPr>
              <a:t>transform</a:t>
            </a:r>
            <a:r>
              <a:rPr lang="en-GB" sz="1200" b="0" u="none" strike="noStrike">
                <a:solidFill>
                  <a:srgbClr val="d4d4d4"/>
                </a:solidFill>
                <a:effectLst/>
                <a:uFillTx/>
                <a:latin typeface="Courier New"/>
                <a:ea typeface="Courier New"/>
              </a:rPr>
              <a:t>=</a:t>
            </a:r>
            <a:r>
              <a:rPr lang="en-GB" sz="1200" b="0" u="none" strike="noStrike">
                <a:solidFill>
                  <a:srgbClr val="dcdcaa"/>
                </a:solidFill>
                <a:effectLst/>
                <a:uFillTx/>
                <a:latin typeface="Courier New"/>
                <a:ea typeface="Courier New"/>
              </a:rPr>
              <a:t>to_tensor</a:t>
            </a: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(),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)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lang="en-GB" sz="1200" b="0" u="none" strike="noStrike">
                <a:solidFill>
                  <a:srgbClr val="cccccc"/>
                </a:solidFill>
                <a:effectLst/>
                <a:uFillTx/>
                <a:latin typeface="Courier New"/>
                <a:ea typeface="Courier New"/>
              </a:rPr>
              <a:t>   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55480" y="326520"/>
            <a:ext cx="7934760" cy="8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GB" sz="1900" b="0" u="none" strike="noStrike">
                <a:solidFill>
                  <a:schemeClr val="dk1"/>
                </a:solidFill>
                <a:effectLst/>
                <a:uFillTx/>
                <a:latin typeface="Assistant SemiBold"/>
                <a:ea typeface="Assistant SemiBold"/>
              </a:rPr>
              <a:t>MNIST vs FashionMnist</a:t>
            </a:r>
            <a:endParaRPr lang="en-GB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196600" y="1143000"/>
            <a:ext cx="3344040" cy="342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“We intend Fashion-MNIST to serve as a direct </a:t>
            </a:r>
            <a:r>
              <a:rPr lang="en-GB" sz="1200" b="1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drop-in replacement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for the original</a:t>
            </a:r>
            <a:r>
              <a:rPr lang="en-GB" sz="1200" b="0" u="sng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  <a:hlinkClick r:id="rId1"/>
              </a:rPr>
              <a:t> MNIST dataset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Seriously, we are talking about replacing MNIST. Here are some good reasons: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 algn="just">
              <a:lnSpc>
                <a:spcPct val="115000"/>
              </a:lnSpc>
              <a:spcBef>
                <a:spcPts val="1199"/>
              </a:spcBef>
              <a:buClr>
                <a:srgbClr val="fce5cd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200" b="1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 is too easy.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 Convolutional nets can achieve 99.7% on MNIST. Classic machine learning algorithms can also achieve 97% easily…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 algn="just">
              <a:lnSpc>
                <a:spcPct val="115000"/>
              </a:lnSpc>
              <a:buClr>
                <a:srgbClr val="fce5cd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200" b="1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 is overused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 algn="just">
              <a:lnSpc>
                <a:spcPct val="115000"/>
              </a:lnSpc>
              <a:buClr>
                <a:srgbClr val="fce5cd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200" b="1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MNIST can not represent </a:t>
            </a:r>
            <a:br>
              <a:rPr sz="1200"/>
            </a:br>
            <a:r>
              <a:rPr lang="en-GB" sz="1200" b="1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modern computer vision tasks</a:t>
            </a:r>
            <a:r>
              <a:rPr lang="en-GB" sz="12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…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lang="en-GB" sz="900" b="0" u="none" strike="noStrike">
                <a:solidFill>
                  <a:srgbClr val="fce5cd"/>
                </a:solidFill>
                <a:effectLst/>
                <a:uFillTx/>
                <a:latin typeface="Assistant"/>
                <a:ea typeface="Assistant"/>
              </a:rPr>
              <a:t>zalandoresearch/fashion-mnist on github: </a:t>
            </a:r>
            <a:r>
              <a:rPr lang="en-GB" sz="900" b="0" u="sng" strike="noStrike">
                <a:solidFill>
                  <a:schemeClr val="hlink"/>
                </a:solidFill>
                <a:effectLst/>
                <a:uFillTx/>
                <a:latin typeface="Assistant"/>
                <a:ea typeface="Assistant"/>
                <a:hlinkClick r:id="rId2"/>
              </a:rPr>
              <a:t>“to-serious-machine-learning-researchers”</a:t>
            </a:r>
            <a:endParaRPr lang="en-GB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Google Shape;166;p27"/>
          <p:cNvPicPr/>
          <p:nvPr/>
        </p:nvPicPr>
        <p:blipFill>
          <a:blip r:embed="rId3"/>
          <a:stretch/>
        </p:blipFill>
        <p:spPr>
          <a:xfrm>
            <a:off x="3134160" y="1143000"/>
            <a:ext cx="1992960" cy="342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Google Shape;167;p27"/>
          <p:cNvPicPr/>
          <p:nvPr/>
        </p:nvPicPr>
        <p:blipFill>
          <a:blip r:embed="rId4"/>
          <a:stretch/>
        </p:blipFill>
        <p:spPr>
          <a:xfrm>
            <a:off x="1036800" y="1143000"/>
            <a:ext cx="2077920" cy="342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72;p28"/>
          <p:cNvPicPr/>
          <p:nvPr/>
        </p:nvPicPr>
        <p:blipFill>
          <a:blip r:embed="rId1"/>
          <a:srcRect l="0" t="0" r="40476" b="0"/>
          <a:stretch/>
        </p:blipFill>
        <p:spPr>
          <a:xfrm>
            <a:off x="0" y="-54360"/>
            <a:ext cx="6534360" cy="5206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2e0808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LibreOffice/25.8.4.2$Linux_X86_64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he-IL</dc:language>
  <cp:lastModifiedBy/>
  <dcterms:modified xsi:type="dcterms:W3CDTF">2026-01-26T09:09:15Z</dcterms:modified>
  <cp:revision>2</cp:revision>
  <dc:subject/>
  <dc:title/>
</cp:coreProperties>
</file>